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  <c:txPr>
        <a:bodyPr/>
        <a:lstStyle/>
        <a:p>
          <a:pPr>
            <a:defRPr sz="2800">
              <a:solidFill>
                <a:schemeClr val="accent3">
                  <a:lumMod val="75000"/>
                </a:schemeClr>
              </a:solidFill>
            </a:defRPr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доходов бюджета поселения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8609.6</c:v>
                </c:pt>
                <c:pt idx="1">
                  <c:v>9810.5</c:v>
                </c:pt>
                <c:pt idx="2">
                  <c:v>8238.4</c:v>
                </c:pt>
                <c:pt idx="3">
                  <c:v>8411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094208"/>
        <c:axId val="152095744"/>
        <c:axId val="0"/>
      </c:bar3DChart>
      <c:catAx>
        <c:axId val="152094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52095744"/>
        <c:crosses val="autoZero"/>
        <c:auto val="1"/>
        <c:lblAlgn val="ctr"/>
        <c:lblOffset val="100"/>
        <c:noMultiLvlLbl val="0"/>
      </c:catAx>
      <c:valAx>
        <c:axId val="1520957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20942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>
                <a:solidFill>
                  <a:srgbClr val="002060"/>
                </a:solidFill>
              </a:rPr>
              <a:t>Динамика</a:t>
            </a:r>
            <a:r>
              <a:rPr lang="ru-RU" baseline="0">
                <a:solidFill>
                  <a:srgbClr val="002060"/>
                </a:solidFill>
              </a:rPr>
              <a:t> программных и непрограмных расходов бюджета поселения</a:t>
            </a:r>
          </a:p>
          <a:p>
            <a:pPr>
              <a:defRPr/>
            </a:pPr>
            <a:r>
              <a:rPr lang="ru-RU" baseline="0">
                <a:solidFill>
                  <a:srgbClr val="002060"/>
                </a:solidFill>
              </a:rPr>
              <a:t>2017-2020 годы</a:t>
            </a:r>
            <a:endParaRPr lang="ru-RU">
              <a:solidFill>
                <a:srgbClr val="002060"/>
              </a:solidFill>
            </a:endParaRPr>
          </a:p>
        </c:rich>
      </c:tx>
      <c:layout/>
      <c:overlay val="0"/>
      <c:spPr>
        <a:solidFill>
          <a:schemeClr val="bg1">
            <a:alpha val="96000"/>
          </a:schemeClr>
        </a:solidFill>
      </c:spPr>
    </c:title>
    <c:autoTitleDeleted val="0"/>
    <c:view3D>
      <c:rotX val="50"/>
      <c:rotY val="6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17815.3</c:v>
                </c:pt>
                <c:pt idx="1">
                  <c:v>19601.599999999999</c:v>
                </c:pt>
                <c:pt idx="2">
                  <c:v>14563.8</c:v>
                </c:pt>
                <c:pt idx="3">
                  <c:v>14596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11058.9</c:v>
                </c:pt>
                <c:pt idx="1">
                  <c:v>11803</c:v>
                </c:pt>
                <c:pt idx="2">
                  <c:v>8789.5</c:v>
                </c:pt>
                <c:pt idx="3">
                  <c:v>8967.5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6756.4</c:v>
                </c:pt>
                <c:pt idx="1">
                  <c:v>7798.6</c:v>
                </c:pt>
                <c:pt idx="2">
                  <c:v>5774.3</c:v>
                </c:pt>
                <c:pt idx="3">
                  <c:v>5628.5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856576"/>
        <c:axId val="131359488"/>
        <c:axId val="0"/>
      </c:bar3DChart>
      <c:catAx>
        <c:axId val="18856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1359488"/>
        <c:crosses val="autoZero"/>
        <c:auto val="1"/>
        <c:lblAlgn val="ctr"/>
        <c:lblOffset val="100"/>
        <c:noMultiLvlLbl val="0"/>
      </c:catAx>
      <c:valAx>
        <c:axId val="131359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856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E463A-9D9A-4E9E-9C50-6E3CE225A2D2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F69A7F4-0932-4ADB-A3E0-6EB84B500661}">
      <dgm:prSet phldrT="[Текст]"/>
      <dgm:spPr>
        <a:xfrm>
          <a:off x="0" y="0"/>
          <a:ext cx="8229600" cy="1357788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Основы формирования бюджета Истоминского сельского поселения на 2018 год и плановый период 2019 и 2020 годы</a:t>
          </a:r>
        </a:p>
      </dgm:t>
    </dgm:pt>
    <dgm:pt modelId="{44CDB5A0-84B7-4317-B40E-38F7812A4FF4}" type="parTrans" cxnId="{CCEE11D2-281E-45CD-A22E-37C8C6C87987}">
      <dgm:prSet/>
      <dgm:spPr/>
      <dgm:t>
        <a:bodyPr/>
        <a:lstStyle/>
        <a:p>
          <a:endParaRPr lang="ru-RU"/>
        </a:p>
      </dgm:t>
    </dgm:pt>
    <dgm:pt modelId="{751F30E1-4284-4E2E-98D6-29BB0765C204}" type="sibTrans" cxnId="{CCEE11D2-281E-45CD-A22E-37C8C6C87987}">
      <dgm:prSet/>
      <dgm:spPr/>
      <dgm:t>
        <a:bodyPr/>
        <a:lstStyle/>
        <a:p>
          <a:endParaRPr lang="ru-RU"/>
        </a:p>
      </dgm:t>
    </dgm:pt>
    <dgm:pt modelId="{FF132A34-25C5-4D06-B0BC-4992F26DFA17}">
      <dgm:prSet phldrT="[Текст]"/>
      <dgm:spPr>
        <a:xfrm>
          <a:off x="0" y="1357788"/>
          <a:ext cx="2057399" cy="2851356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Бюджетное послание Президента РФ</a:t>
          </a:r>
        </a:p>
      </dgm:t>
    </dgm:pt>
    <dgm:pt modelId="{95300321-DCEE-497C-A1A9-F0052795C5D9}" type="parTrans" cxnId="{CFAF4D86-5829-47B0-864A-BFAD53C8ADEE}">
      <dgm:prSet/>
      <dgm:spPr/>
      <dgm:t>
        <a:bodyPr/>
        <a:lstStyle/>
        <a:p>
          <a:endParaRPr lang="ru-RU"/>
        </a:p>
      </dgm:t>
    </dgm:pt>
    <dgm:pt modelId="{1EC2D576-FA30-4982-9698-4B9AF00ED3E5}" type="sibTrans" cxnId="{CFAF4D86-5829-47B0-864A-BFAD53C8ADEE}">
      <dgm:prSet/>
      <dgm:spPr/>
      <dgm:t>
        <a:bodyPr/>
        <a:lstStyle/>
        <a:p>
          <a:endParaRPr lang="ru-RU"/>
        </a:p>
      </dgm:t>
    </dgm:pt>
    <dgm:pt modelId="{14653527-8BE1-4C4D-9EA3-AC3D44E0A13F}">
      <dgm:prSet phldrT="[Текст]"/>
      <dgm:spPr>
        <a:xfrm>
          <a:off x="2057400" y="1357788"/>
          <a:ext cx="2057399" cy="2851356"/>
        </a:xfrm>
        <a:prstGeom prst="rect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Прогноз социально-экономического развития поселения</a:t>
          </a:r>
        </a:p>
      </dgm:t>
    </dgm:pt>
    <dgm:pt modelId="{30023501-6433-4CF9-A970-83F841369B28}" type="parTrans" cxnId="{B265D60D-D23E-4997-AF42-F7652EFEAFE2}">
      <dgm:prSet/>
      <dgm:spPr/>
      <dgm:t>
        <a:bodyPr/>
        <a:lstStyle/>
        <a:p>
          <a:endParaRPr lang="ru-RU"/>
        </a:p>
      </dgm:t>
    </dgm:pt>
    <dgm:pt modelId="{43055D32-42E7-420A-A004-987065F01917}" type="sibTrans" cxnId="{B265D60D-D23E-4997-AF42-F7652EFEAFE2}">
      <dgm:prSet/>
      <dgm:spPr/>
      <dgm:t>
        <a:bodyPr/>
        <a:lstStyle/>
        <a:p>
          <a:endParaRPr lang="ru-RU"/>
        </a:p>
      </dgm:t>
    </dgm:pt>
    <dgm:pt modelId="{2A482A86-3175-4F7F-AB2E-11386A648385}">
      <dgm:prSet phldrT="[Текст]"/>
      <dgm:spPr>
        <a:xfrm>
          <a:off x="6172199" y="1357788"/>
          <a:ext cx="2057399" cy="2851356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>
              <a:solidFill>
                <a:srgbClr val="002060"/>
              </a:solidFill>
              <a:latin typeface="Calibri"/>
              <a:ea typeface="+mn-ea"/>
              <a:cs typeface="+mn-cs"/>
            </a:rPr>
            <a:t>Муниципальные программы  поселения</a:t>
          </a:r>
        </a:p>
      </dgm:t>
    </dgm:pt>
    <dgm:pt modelId="{D95F725A-EFD2-443B-908B-686C9245E350}" type="parTrans" cxnId="{7EB204E3-7C28-4FFF-B02B-AE2A43D143E1}">
      <dgm:prSet/>
      <dgm:spPr/>
      <dgm:t>
        <a:bodyPr/>
        <a:lstStyle/>
        <a:p>
          <a:endParaRPr lang="ru-RU"/>
        </a:p>
      </dgm:t>
    </dgm:pt>
    <dgm:pt modelId="{CD8D387D-0EDC-4B97-8DB5-1E13202A8398}" type="sibTrans" cxnId="{7EB204E3-7C28-4FFF-B02B-AE2A43D143E1}">
      <dgm:prSet/>
      <dgm:spPr/>
      <dgm:t>
        <a:bodyPr/>
        <a:lstStyle/>
        <a:p>
          <a:endParaRPr lang="ru-RU"/>
        </a:p>
      </dgm:t>
    </dgm:pt>
    <dgm:pt modelId="{0BA74B7D-07A5-4953-9169-41A1B7975D51}">
      <dgm:prSet/>
      <dgm:spPr>
        <a:xfrm>
          <a:off x="4114800" y="1357788"/>
          <a:ext cx="2057399" cy="2851356"/>
        </a:xfrm>
        <a:prstGeom prst="rect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>
              <a:solidFill>
                <a:srgbClr val="002060"/>
              </a:solidFill>
              <a:latin typeface="Calibri"/>
              <a:ea typeface="+mn-ea"/>
              <a:cs typeface="+mn-cs"/>
            </a:rPr>
            <a:t>Основные направления бюджетной и налоговой политики поселения на 2018-2019 годы</a:t>
          </a:r>
        </a:p>
      </dgm:t>
    </dgm:pt>
    <dgm:pt modelId="{04ECA285-B93A-4A65-91AA-52FA2A42386D}" type="parTrans" cxnId="{64E589C8-E3D0-43EF-8A32-8115309ABD81}">
      <dgm:prSet/>
      <dgm:spPr/>
      <dgm:t>
        <a:bodyPr/>
        <a:lstStyle/>
        <a:p>
          <a:endParaRPr lang="ru-RU"/>
        </a:p>
      </dgm:t>
    </dgm:pt>
    <dgm:pt modelId="{E3250808-4E49-42ED-B02C-5C61B41835DF}" type="sibTrans" cxnId="{64E589C8-E3D0-43EF-8A32-8115309ABD81}">
      <dgm:prSet/>
      <dgm:spPr/>
      <dgm:t>
        <a:bodyPr/>
        <a:lstStyle/>
        <a:p>
          <a:endParaRPr lang="ru-RU"/>
        </a:p>
      </dgm:t>
    </dgm:pt>
    <dgm:pt modelId="{EDD2F596-5A68-4BA9-A9C0-7AA2E42D36F2}" type="pres">
      <dgm:prSet presAssocID="{D0BE463A-9D9A-4E9E-9C50-6E3CE225A2D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B3D7BD-ADA0-496A-A161-AAA196586EBF}" type="pres">
      <dgm:prSet presAssocID="{AF69A7F4-0932-4ADB-A3E0-6EB84B500661}" presName="roof" presStyleLbl="dkBgShp" presStyleIdx="0" presStyleCnt="2"/>
      <dgm:spPr/>
      <dgm:t>
        <a:bodyPr/>
        <a:lstStyle/>
        <a:p>
          <a:endParaRPr lang="ru-RU"/>
        </a:p>
      </dgm:t>
    </dgm:pt>
    <dgm:pt modelId="{CE9C5668-B1E2-4038-A90D-90BD93ADE79D}" type="pres">
      <dgm:prSet presAssocID="{AF69A7F4-0932-4ADB-A3E0-6EB84B500661}" presName="pillars" presStyleCnt="0"/>
      <dgm:spPr/>
    </dgm:pt>
    <dgm:pt modelId="{04EC72AA-5F53-4A0B-97DE-A6A5302A1BEC}" type="pres">
      <dgm:prSet presAssocID="{AF69A7F4-0932-4ADB-A3E0-6EB84B500661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D415B-A506-4E48-956F-B81FC3099D7C}" type="pres">
      <dgm:prSet presAssocID="{14653527-8BE1-4C4D-9EA3-AC3D44E0A13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6FD1B-2827-4A57-AB7D-F617E112A972}" type="pres">
      <dgm:prSet presAssocID="{0BA74B7D-07A5-4953-9169-41A1B7975D51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11B3E-F401-4173-BD8F-457AF2B5CA21}" type="pres">
      <dgm:prSet presAssocID="{2A482A86-3175-4F7F-AB2E-11386A648385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F6AB0-57B1-476D-8BD7-96DE885D1DCE}" type="pres">
      <dgm:prSet presAssocID="{AF69A7F4-0932-4ADB-A3E0-6EB84B500661}" presName="base" presStyleLbl="dkBgShp" presStyleIdx="1" presStyleCnt="2"/>
      <dgm:spPr>
        <a:xfrm>
          <a:off x="0" y="4209145"/>
          <a:ext cx="8229600" cy="316817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</dgm:ptLst>
  <dgm:cxnLst>
    <dgm:cxn modelId="{CCEE11D2-281E-45CD-A22E-37C8C6C87987}" srcId="{D0BE463A-9D9A-4E9E-9C50-6E3CE225A2D2}" destId="{AF69A7F4-0932-4ADB-A3E0-6EB84B500661}" srcOrd="0" destOrd="0" parTransId="{44CDB5A0-84B7-4317-B40E-38F7812A4FF4}" sibTransId="{751F30E1-4284-4E2E-98D6-29BB0765C204}"/>
    <dgm:cxn modelId="{1C29A9A5-0822-4901-8D13-4C0A2C7D5888}" type="presOf" srcId="{D0BE463A-9D9A-4E9E-9C50-6E3CE225A2D2}" destId="{EDD2F596-5A68-4BA9-A9C0-7AA2E42D36F2}" srcOrd="0" destOrd="0" presId="urn:microsoft.com/office/officeart/2005/8/layout/hList3"/>
    <dgm:cxn modelId="{B265D60D-D23E-4997-AF42-F7652EFEAFE2}" srcId="{AF69A7F4-0932-4ADB-A3E0-6EB84B500661}" destId="{14653527-8BE1-4C4D-9EA3-AC3D44E0A13F}" srcOrd="1" destOrd="0" parTransId="{30023501-6433-4CF9-A970-83F841369B28}" sibTransId="{43055D32-42E7-420A-A004-987065F01917}"/>
    <dgm:cxn modelId="{AC33A786-BAD2-4C5B-918E-0345192E0FA6}" type="presOf" srcId="{2A482A86-3175-4F7F-AB2E-11386A648385}" destId="{C6A11B3E-F401-4173-BD8F-457AF2B5CA21}" srcOrd="0" destOrd="0" presId="urn:microsoft.com/office/officeart/2005/8/layout/hList3"/>
    <dgm:cxn modelId="{F77AE1FD-C1E1-4F8D-9236-79F761C202B6}" type="presOf" srcId="{AF69A7F4-0932-4ADB-A3E0-6EB84B500661}" destId="{97B3D7BD-ADA0-496A-A161-AAA196586EBF}" srcOrd="0" destOrd="0" presId="urn:microsoft.com/office/officeart/2005/8/layout/hList3"/>
    <dgm:cxn modelId="{7EB204E3-7C28-4FFF-B02B-AE2A43D143E1}" srcId="{AF69A7F4-0932-4ADB-A3E0-6EB84B500661}" destId="{2A482A86-3175-4F7F-AB2E-11386A648385}" srcOrd="3" destOrd="0" parTransId="{D95F725A-EFD2-443B-908B-686C9245E350}" sibTransId="{CD8D387D-0EDC-4B97-8DB5-1E13202A8398}"/>
    <dgm:cxn modelId="{E8E68EC5-9082-414E-8991-9F450BAC534C}" type="presOf" srcId="{0BA74B7D-07A5-4953-9169-41A1B7975D51}" destId="{E846FD1B-2827-4A57-AB7D-F617E112A972}" srcOrd="0" destOrd="0" presId="urn:microsoft.com/office/officeart/2005/8/layout/hList3"/>
    <dgm:cxn modelId="{64E589C8-E3D0-43EF-8A32-8115309ABD81}" srcId="{AF69A7F4-0932-4ADB-A3E0-6EB84B500661}" destId="{0BA74B7D-07A5-4953-9169-41A1B7975D51}" srcOrd="2" destOrd="0" parTransId="{04ECA285-B93A-4A65-91AA-52FA2A42386D}" sibTransId="{E3250808-4E49-42ED-B02C-5C61B41835DF}"/>
    <dgm:cxn modelId="{5F7403A6-3CD6-4077-9E64-7D9223FF987F}" type="presOf" srcId="{14653527-8BE1-4C4D-9EA3-AC3D44E0A13F}" destId="{0B7D415B-A506-4E48-956F-B81FC3099D7C}" srcOrd="0" destOrd="0" presId="urn:microsoft.com/office/officeart/2005/8/layout/hList3"/>
    <dgm:cxn modelId="{CFAF4D86-5829-47B0-864A-BFAD53C8ADEE}" srcId="{AF69A7F4-0932-4ADB-A3E0-6EB84B500661}" destId="{FF132A34-25C5-4D06-B0BC-4992F26DFA17}" srcOrd="0" destOrd="0" parTransId="{95300321-DCEE-497C-A1A9-F0052795C5D9}" sibTransId="{1EC2D576-FA30-4982-9698-4B9AF00ED3E5}"/>
    <dgm:cxn modelId="{15B8DCFF-6889-4410-8182-9E6F8925295A}" type="presOf" srcId="{FF132A34-25C5-4D06-B0BC-4992F26DFA17}" destId="{04EC72AA-5F53-4A0B-97DE-A6A5302A1BEC}" srcOrd="0" destOrd="0" presId="urn:microsoft.com/office/officeart/2005/8/layout/hList3"/>
    <dgm:cxn modelId="{05F59A46-A324-4F67-ADF7-23411A7CD58A}" type="presParOf" srcId="{EDD2F596-5A68-4BA9-A9C0-7AA2E42D36F2}" destId="{97B3D7BD-ADA0-496A-A161-AAA196586EBF}" srcOrd="0" destOrd="0" presId="urn:microsoft.com/office/officeart/2005/8/layout/hList3"/>
    <dgm:cxn modelId="{8C40A51C-8742-4FAC-B571-1944E0E5E56B}" type="presParOf" srcId="{EDD2F596-5A68-4BA9-A9C0-7AA2E42D36F2}" destId="{CE9C5668-B1E2-4038-A90D-90BD93ADE79D}" srcOrd="1" destOrd="0" presId="urn:microsoft.com/office/officeart/2005/8/layout/hList3"/>
    <dgm:cxn modelId="{EADD49D3-CA66-4B55-8EFB-4429CA516E66}" type="presParOf" srcId="{CE9C5668-B1E2-4038-A90D-90BD93ADE79D}" destId="{04EC72AA-5F53-4A0B-97DE-A6A5302A1BEC}" srcOrd="0" destOrd="0" presId="urn:microsoft.com/office/officeart/2005/8/layout/hList3"/>
    <dgm:cxn modelId="{7DD6FA5A-800D-482B-980C-E6FDA243198A}" type="presParOf" srcId="{CE9C5668-B1E2-4038-A90D-90BD93ADE79D}" destId="{0B7D415B-A506-4E48-956F-B81FC3099D7C}" srcOrd="1" destOrd="0" presId="urn:microsoft.com/office/officeart/2005/8/layout/hList3"/>
    <dgm:cxn modelId="{776E4C3E-26B8-4AF5-B628-1986C9DE0D90}" type="presParOf" srcId="{CE9C5668-B1E2-4038-A90D-90BD93ADE79D}" destId="{E846FD1B-2827-4A57-AB7D-F617E112A972}" srcOrd="2" destOrd="0" presId="urn:microsoft.com/office/officeart/2005/8/layout/hList3"/>
    <dgm:cxn modelId="{5929C599-D7D2-4AA8-9D91-B525B7C2F8DC}" type="presParOf" srcId="{CE9C5668-B1E2-4038-A90D-90BD93ADE79D}" destId="{C6A11B3E-F401-4173-BD8F-457AF2B5CA21}" srcOrd="3" destOrd="0" presId="urn:microsoft.com/office/officeart/2005/8/layout/hList3"/>
    <dgm:cxn modelId="{276B4A34-288A-4D51-9F36-65ED6B0DE593}" type="presParOf" srcId="{EDD2F596-5A68-4BA9-A9C0-7AA2E42D36F2}" destId="{EDCF6AB0-57B1-476D-8BD7-96DE885D1DC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0FAA5-7527-4FB2-ABC9-A2F7B4DC2841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1813908-888C-4DB6-8C02-46B77AAB2493}">
      <dgm:prSet phldrT="[Текст]"/>
      <dgm:spPr>
        <a:xfrm>
          <a:off x="0" y="0"/>
          <a:ext cx="8229600" cy="1716405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 Истоминского сельского поселения на 2018 год и плановый период 2019 и 2020 года направлен на решение следующих задач:</a:t>
          </a:r>
        </a:p>
      </dgm:t>
    </dgm:pt>
    <dgm:pt modelId="{C0DA8CF4-FE30-47B5-9429-DF5280AC29D8}" type="parTrans" cxnId="{E323F7CC-687A-4D5E-B39C-C2B0FCDA0541}">
      <dgm:prSet/>
      <dgm:spPr/>
      <dgm:t>
        <a:bodyPr/>
        <a:lstStyle/>
        <a:p>
          <a:endParaRPr lang="ru-RU"/>
        </a:p>
      </dgm:t>
    </dgm:pt>
    <dgm:pt modelId="{ADDEFB9D-F028-4D41-B9ED-8C07AFC96ADB}" type="sibTrans" cxnId="{E323F7CC-687A-4D5E-B39C-C2B0FCDA0541}">
      <dgm:prSet/>
      <dgm:spPr/>
      <dgm:t>
        <a:bodyPr/>
        <a:lstStyle/>
        <a:p>
          <a:endParaRPr lang="ru-RU"/>
        </a:p>
      </dgm:t>
    </dgm:pt>
    <dgm:pt modelId="{A8C63FE4-76F7-4DCB-A31E-343F705D441C}">
      <dgm:prSet phldrT="[Текст]"/>
      <dgm:spPr>
        <a:xfrm>
          <a:off x="4018" y="1716405"/>
          <a:ext cx="2740521" cy="360445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05F568B9-DC87-425A-8CCA-F93AA30CC95D}" type="parTrans" cxnId="{5457557B-7114-4561-8734-13B9934FBA80}">
      <dgm:prSet/>
      <dgm:spPr/>
      <dgm:t>
        <a:bodyPr/>
        <a:lstStyle/>
        <a:p>
          <a:endParaRPr lang="ru-RU"/>
        </a:p>
      </dgm:t>
    </dgm:pt>
    <dgm:pt modelId="{B403A05E-8B18-4B0D-82EC-60EC20D4C6BB}" type="sibTrans" cxnId="{5457557B-7114-4561-8734-13B9934FBA80}">
      <dgm:prSet/>
      <dgm:spPr/>
      <dgm:t>
        <a:bodyPr/>
        <a:lstStyle/>
        <a:p>
          <a:endParaRPr lang="ru-RU"/>
        </a:p>
      </dgm:t>
    </dgm:pt>
    <dgm:pt modelId="{97CECF8B-25BC-453D-A2B0-0470404F9E3F}">
      <dgm:prSet phldrT="[Текст]"/>
      <dgm:spPr>
        <a:xfrm>
          <a:off x="2744539" y="1716405"/>
          <a:ext cx="2740521" cy="3604450"/>
        </a:xfrm>
        <a:prstGeom prst="rect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эффективности бюджетных расходов</a:t>
          </a:r>
        </a:p>
      </dgm:t>
    </dgm:pt>
    <dgm:pt modelId="{FEFE8B41-E876-4784-8060-DF6DBEA376C2}" type="parTrans" cxnId="{96FF11DA-CAD0-4202-BF8C-9328CA3F82C6}">
      <dgm:prSet/>
      <dgm:spPr/>
      <dgm:t>
        <a:bodyPr/>
        <a:lstStyle/>
        <a:p>
          <a:endParaRPr lang="ru-RU"/>
        </a:p>
      </dgm:t>
    </dgm:pt>
    <dgm:pt modelId="{F587E40B-8521-4ADA-9B08-8BCF01C960E7}" type="sibTrans" cxnId="{96FF11DA-CAD0-4202-BF8C-9328CA3F82C6}">
      <dgm:prSet/>
      <dgm:spPr/>
      <dgm:t>
        <a:bodyPr/>
        <a:lstStyle/>
        <a:p>
          <a:endParaRPr lang="ru-RU"/>
        </a:p>
      </dgm:t>
    </dgm:pt>
    <dgm:pt modelId="{3B896393-CF3C-4756-8E66-1A7A73544D78}">
      <dgm:prSet phldrT="[Текст]"/>
      <dgm:spPr>
        <a:xfrm>
          <a:off x="5485060" y="1716405"/>
          <a:ext cx="2740521" cy="360445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прозрачности бюджетных расходов</a:t>
          </a:r>
        </a:p>
      </dgm:t>
    </dgm:pt>
    <dgm:pt modelId="{4DD93569-4656-42B2-B93A-AA1F6E87F154}" type="parTrans" cxnId="{BCBE2C16-8E1B-455F-A478-E67AB69EE041}">
      <dgm:prSet/>
      <dgm:spPr/>
      <dgm:t>
        <a:bodyPr/>
        <a:lstStyle/>
        <a:p>
          <a:endParaRPr lang="ru-RU"/>
        </a:p>
      </dgm:t>
    </dgm:pt>
    <dgm:pt modelId="{40186638-5506-42A1-99C0-F884E09298A1}" type="sibTrans" cxnId="{BCBE2C16-8E1B-455F-A478-E67AB69EE041}">
      <dgm:prSet/>
      <dgm:spPr/>
      <dgm:t>
        <a:bodyPr/>
        <a:lstStyle/>
        <a:p>
          <a:endParaRPr lang="ru-RU"/>
        </a:p>
      </dgm:t>
    </dgm:pt>
    <dgm:pt modelId="{353133BE-E4C8-4DB6-BC88-C6B9F52360DC}" type="pres">
      <dgm:prSet presAssocID="{B010FAA5-7527-4FB2-ABC9-A2F7B4DC284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0969F5-F2B8-4486-B66B-630A24145036}" type="pres">
      <dgm:prSet presAssocID="{11813908-888C-4DB6-8C02-46B77AAB2493}" presName="roof" presStyleLbl="dkBgShp" presStyleIdx="0" presStyleCnt="2"/>
      <dgm:spPr/>
      <dgm:t>
        <a:bodyPr/>
        <a:lstStyle/>
        <a:p>
          <a:endParaRPr lang="ru-RU"/>
        </a:p>
      </dgm:t>
    </dgm:pt>
    <dgm:pt modelId="{DBA486C4-B555-409A-973A-BF2A88F491D8}" type="pres">
      <dgm:prSet presAssocID="{11813908-888C-4DB6-8C02-46B77AAB2493}" presName="pillars" presStyleCnt="0"/>
      <dgm:spPr/>
    </dgm:pt>
    <dgm:pt modelId="{5355500D-4288-461C-84C7-FD2F135903F3}" type="pres">
      <dgm:prSet presAssocID="{11813908-888C-4DB6-8C02-46B77AAB249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C88725-0C39-4E84-849E-2AC06D74F66F}" type="pres">
      <dgm:prSet presAssocID="{97CECF8B-25BC-453D-A2B0-0470404F9E3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B789D-7065-42DD-ADC6-D876EC8F5BC5}" type="pres">
      <dgm:prSet presAssocID="{3B896393-CF3C-4756-8E66-1A7A73544D7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543E7-7C16-49C1-865E-B52BB9F9C0FC}" type="pres">
      <dgm:prSet presAssocID="{11813908-888C-4DB6-8C02-46B77AAB2493}" presName="base" presStyleLbl="dkBgShp" presStyleIdx="1" presStyleCnt="2"/>
      <dgm:spPr>
        <a:xfrm>
          <a:off x="0" y="5320855"/>
          <a:ext cx="8229600" cy="400494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</dgm:ptLst>
  <dgm:cxnLst>
    <dgm:cxn modelId="{96FF11DA-CAD0-4202-BF8C-9328CA3F82C6}" srcId="{11813908-888C-4DB6-8C02-46B77AAB2493}" destId="{97CECF8B-25BC-453D-A2B0-0470404F9E3F}" srcOrd="1" destOrd="0" parTransId="{FEFE8B41-E876-4784-8060-DF6DBEA376C2}" sibTransId="{F587E40B-8521-4ADA-9B08-8BCF01C960E7}"/>
    <dgm:cxn modelId="{BCBE2C16-8E1B-455F-A478-E67AB69EE041}" srcId="{11813908-888C-4DB6-8C02-46B77AAB2493}" destId="{3B896393-CF3C-4756-8E66-1A7A73544D78}" srcOrd="2" destOrd="0" parTransId="{4DD93569-4656-42B2-B93A-AA1F6E87F154}" sibTransId="{40186638-5506-42A1-99C0-F884E09298A1}"/>
    <dgm:cxn modelId="{73529324-3193-4932-B0A3-A19052B5AB90}" type="presOf" srcId="{B010FAA5-7527-4FB2-ABC9-A2F7B4DC2841}" destId="{353133BE-E4C8-4DB6-BC88-C6B9F52360DC}" srcOrd="0" destOrd="0" presId="urn:microsoft.com/office/officeart/2005/8/layout/hList3"/>
    <dgm:cxn modelId="{E323F7CC-687A-4D5E-B39C-C2B0FCDA0541}" srcId="{B010FAA5-7527-4FB2-ABC9-A2F7B4DC2841}" destId="{11813908-888C-4DB6-8C02-46B77AAB2493}" srcOrd="0" destOrd="0" parTransId="{C0DA8CF4-FE30-47B5-9429-DF5280AC29D8}" sibTransId="{ADDEFB9D-F028-4D41-B9ED-8C07AFC96ADB}"/>
    <dgm:cxn modelId="{5457557B-7114-4561-8734-13B9934FBA80}" srcId="{11813908-888C-4DB6-8C02-46B77AAB2493}" destId="{A8C63FE4-76F7-4DCB-A31E-343F705D441C}" srcOrd="0" destOrd="0" parTransId="{05F568B9-DC87-425A-8CCA-F93AA30CC95D}" sibTransId="{B403A05E-8B18-4B0D-82EC-60EC20D4C6BB}"/>
    <dgm:cxn modelId="{C1B9C640-221A-4B1D-B1BC-0D64332ADE5F}" type="presOf" srcId="{11813908-888C-4DB6-8C02-46B77AAB2493}" destId="{7A0969F5-F2B8-4486-B66B-630A24145036}" srcOrd="0" destOrd="0" presId="urn:microsoft.com/office/officeart/2005/8/layout/hList3"/>
    <dgm:cxn modelId="{37E485FC-080C-4FFF-9C25-2AE1765EE22D}" type="presOf" srcId="{97CECF8B-25BC-453D-A2B0-0470404F9E3F}" destId="{F4C88725-0C39-4E84-849E-2AC06D74F66F}" srcOrd="0" destOrd="0" presId="urn:microsoft.com/office/officeart/2005/8/layout/hList3"/>
    <dgm:cxn modelId="{32EF4459-8A08-4367-BFB0-17F1C88FD51F}" type="presOf" srcId="{3B896393-CF3C-4756-8E66-1A7A73544D78}" destId="{CC8B789D-7065-42DD-ADC6-D876EC8F5BC5}" srcOrd="0" destOrd="0" presId="urn:microsoft.com/office/officeart/2005/8/layout/hList3"/>
    <dgm:cxn modelId="{18ECAEC3-CC65-40BD-85E5-558F64A32438}" type="presOf" srcId="{A8C63FE4-76F7-4DCB-A31E-343F705D441C}" destId="{5355500D-4288-461C-84C7-FD2F135903F3}" srcOrd="0" destOrd="0" presId="urn:microsoft.com/office/officeart/2005/8/layout/hList3"/>
    <dgm:cxn modelId="{71CE23B5-683C-4805-82BF-66C65495D8D4}" type="presParOf" srcId="{353133BE-E4C8-4DB6-BC88-C6B9F52360DC}" destId="{7A0969F5-F2B8-4486-B66B-630A24145036}" srcOrd="0" destOrd="0" presId="urn:microsoft.com/office/officeart/2005/8/layout/hList3"/>
    <dgm:cxn modelId="{658F0213-68D9-4D61-90E4-2460A38E55E1}" type="presParOf" srcId="{353133BE-E4C8-4DB6-BC88-C6B9F52360DC}" destId="{DBA486C4-B555-409A-973A-BF2A88F491D8}" srcOrd="1" destOrd="0" presId="urn:microsoft.com/office/officeart/2005/8/layout/hList3"/>
    <dgm:cxn modelId="{3E106CFE-19B3-4817-8340-F7B85BF5A642}" type="presParOf" srcId="{DBA486C4-B555-409A-973A-BF2A88F491D8}" destId="{5355500D-4288-461C-84C7-FD2F135903F3}" srcOrd="0" destOrd="0" presId="urn:microsoft.com/office/officeart/2005/8/layout/hList3"/>
    <dgm:cxn modelId="{5755F488-33B4-415A-B689-968563820EC0}" type="presParOf" srcId="{DBA486C4-B555-409A-973A-BF2A88F491D8}" destId="{F4C88725-0C39-4E84-849E-2AC06D74F66F}" srcOrd="1" destOrd="0" presId="urn:microsoft.com/office/officeart/2005/8/layout/hList3"/>
    <dgm:cxn modelId="{B6D61A17-DE79-4C78-9215-11B0B2276DB1}" type="presParOf" srcId="{DBA486C4-B555-409A-973A-BF2A88F491D8}" destId="{CC8B789D-7065-42DD-ADC6-D876EC8F5BC5}" srcOrd="2" destOrd="0" presId="urn:microsoft.com/office/officeart/2005/8/layout/hList3"/>
    <dgm:cxn modelId="{427BA805-1316-45E4-9291-1853B07082E4}" type="presParOf" srcId="{353133BE-E4C8-4DB6-BC88-C6B9F52360DC}" destId="{B28543E7-7C16-49C1-865E-B52BB9F9C0F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0" y="0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2018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>
              <a:solidFill>
                <a:srgbClr val="002060"/>
              </a:solidFill>
              <a:latin typeface="Calibri"/>
              <a:ea typeface="+mn-ea"/>
              <a:cs typeface="+mn-cs"/>
            </a:rPr>
            <a:t> 9810.5 </a:t>
          </a:r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</a:t>
          </a:r>
        </a:p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9791,1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8927,1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11760,5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 custLinFactNeighborX="-37" custLinFactNeighborY="-36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745B65A7-2313-4B04-9789-F9FF17365459}" type="presOf" srcId="{EE867F4A-0033-47AF-B29D-EE1B6BDF16CA}" destId="{737A4AD0-66CF-4FDA-861C-993233544D35}" srcOrd="0" destOrd="0" presId="urn:microsoft.com/office/officeart/2005/8/layout/hierarchy4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742FA485-1171-4BF0-9687-A9A27427C5BA}" type="presOf" srcId="{86AA8CAC-73E8-40C2-89D9-0DF74AC603FD}" destId="{72228792-F50D-4446-B4C7-15E9E2C51B54}" srcOrd="0" destOrd="0" presId="urn:microsoft.com/office/officeart/2005/8/layout/hierarchy4"/>
    <dgm:cxn modelId="{11A8964D-02B8-42BA-B240-FEEF995A0A57}" type="presOf" srcId="{20A98F2D-16B6-4498-9D1D-5DFD823947B1}" destId="{CC7E68B5-DDB5-4517-9062-A922DE2DCDD3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41F5A898-D51C-4A47-A9A5-63135F5C0A77}" type="presOf" srcId="{2467674D-B4C3-4116-B51D-DEDDF92C60E3}" destId="{17304A4E-5487-41F4-A4DE-C5E9BA09F886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E1A61734-3604-4796-BB1F-79F13B9CC6FA}" type="presOf" srcId="{B620518B-532B-409D-BA87-6ACB01F6E667}" destId="{272BDC24-E711-4117-A010-32C5FC9C2517}" srcOrd="0" destOrd="0" presId="urn:microsoft.com/office/officeart/2005/8/layout/hierarchy4"/>
    <dgm:cxn modelId="{5B2BC855-14D5-4D6E-ADE6-A5EEEB00FD21}" type="presOf" srcId="{ECDBE29E-34FF-44B1-8E2D-08AC048CA22D}" destId="{46A97D7F-3A36-4E2D-B23E-A8C4257899AB}" srcOrd="0" destOrd="0" presId="urn:microsoft.com/office/officeart/2005/8/layout/hierarchy4"/>
    <dgm:cxn modelId="{8A5B1C63-CAC7-40E2-97EB-37048B6F3FBF}" type="presOf" srcId="{2EFBC7F2-2E43-4489-BBE8-B07AC501D855}" destId="{AFFD4A63-037B-4923-86F7-E801C4A18A9A}" srcOrd="0" destOrd="0" presId="urn:microsoft.com/office/officeart/2005/8/layout/hierarchy4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DFE919A9-A9CF-4B9F-B731-58DE3DBDCAC1}" type="presOf" srcId="{2889D33D-E11D-46F5-A0CE-BA6715764523}" destId="{344DB92A-8260-4DCB-8FD5-2C615BBC9FC9}" srcOrd="0" destOrd="0" presId="urn:microsoft.com/office/officeart/2005/8/layout/hierarchy4"/>
    <dgm:cxn modelId="{28E0B2A0-CE93-436D-B8A1-65B8CC8CC43E}" type="presParOf" srcId="{344DB92A-8260-4DCB-8FD5-2C615BBC9FC9}" destId="{0525816D-9EDB-4EEA-838C-784B4A5F5B0B}" srcOrd="0" destOrd="0" presId="urn:microsoft.com/office/officeart/2005/8/layout/hierarchy4"/>
    <dgm:cxn modelId="{9BD4374A-4987-478C-93CA-4B5B1900E979}" type="presParOf" srcId="{0525816D-9EDB-4EEA-838C-784B4A5F5B0B}" destId="{72228792-F50D-4446-B4C7-15E9E2C51B54}" srcOrd="0" destOrd="0" presId="urn:microsoft.com/office/officeart/2005/8/layout/hierarchy4"/>
    <dgm:cxn modelId="{1E474B2A-2CE6-429F-AF06-4A5D67FF5A54}" type="presParOf" srcId="{0525816D-9EDB-4EEA-838C-784B4A5F5B0B}" destId="{DE90AAC8-60FC-46A0-90DD-EB7E6655053C}" srcOrd="1" destOrd="0" presId="urn:microsoft.com/office/officeart/2005/8/layout/hierarchy4"/>
    <dgm:cxn modelId="{67629845-1375-4DCC-BB8D-AD825216C9AB}" type="presParOf" srcId="{0525816D-9EDB-4EEA-838C-784B4A5F5B0B}" destId="{39F8009A-097D-4891-A71C-2CDAFCEB8690}" srcOrd="2" destOrd="0" presId="urn:microsoft.com/office/officeart/2005/8/layout/hierarchy4"/>
    <dgm:cxn modelId="{A523737D-2841-4026-9B23-521D341904A7}" type="presParOf" srcId="{39F8009A-097D-4891-A71C-2CDAFCEB8690}" destId="{25F60D54-AD66-4CE1-B60B-200614D7BD6C}" srcOrd="0" destOrd="0" presId="urn:microsoft.com/office/officeart/2005/8/layout/hierarchy4"/>
    <dgm:cxn modelId="{DDEA6D6C-853D-4AFA-A034-E09264D30F54}" type="presParOf" srcId="{25F60D54-AD66-4CE1-B60B-200614D7BD6C}" destId="{46A97D7F-3A36-4E2D-B23E-A8C4257899AB}" srcOrd="0" destOrd="0" presId="urn:microsoft.com/office/officeart/2005/8/layout/hierarchy4"/>
    <dgm:cxn modelId="{7AA2EB82-0AE4-4106-8BF1-544667037334}" type="presParOf" srcId="{25F60D54-AD66-4CE1-B60B-200614D7BD6C}" destId="{15DC0139-1CA8-4ADA-85DD-234039337BED}" srcOrd="1" destOrd="0" presId="urn:microsoft.com/office/officeart/2005/8/layout/hierarchy4"/>
    <dgm:cxn modelId="{1DD73246-ECF8-407B-AAD9-9E4EB36766ED}" type="presParOf" srcId="{25F60D54-AD66-4CE1-B60B-200614D7BD6C}" destId="{6C5F6A70-0734-4E67-BD17-69114E33CF7B}" srcOrd="2" destOrd="0" presId="urn:microsoft.com/office/officeart/2005/8/layout/hierarchy4"/>
    <dgm:cxn modelId="{25E68E8B-B9AD-44E1-BAFD-7422B4BEE3D8}" type="presParOf" srcId="{6C5F6A70-0734-4E67-BD17-69114E33CF7B}" destId="{F20E9705-0781-4D63-83D1-A1E1B16D9271}" srcOrd="0" destOrd="0" presId="urn:microsoft.com/office/officeart/2005/8/layout/hierarchy4"/>
    <dgm:cxn modelId="{32496C73-EDE2-4B48-8BD5-4C36468F4DE4}" type="presParOf" srcId="{F20E9705-0781-4D63-83D1-A1E1B16D9271}" destId="{17304A4E-5487-41F4-A4DE-C5E9BA09F886}" srcOrd="0" destOrd="0" presId="urn:microsoft.com/office/officeart/2005/8/layout/hierarchy4"/>
    <dgm:cxn modelId="{43D954D9-D1BC-4F92-AAA3-1987E24BE941}" type="presParOf" srcId="{F20E9705-0781-4D63-83D1-A1E1B16D9271}" destId="{56638AAF-AE2B-4A4A-B784-1AC5C9D9E41B}" srcOrd="1" destOrd="0" presId="urn:microsoft.com/office/officeart/2005/8/layout/hierarchy4"/>
    <dgm:cxn modelId="{7B09D1B6-698E-4608-ADCE-2823D1B2333F}" type="presParOf" srcId="{6C5F6A70-0734-4E67-BD17-69114E33CF7B}" destId="{2D5B0994-B78C-4B55-B78A-956C3E44F1F3}" srcOrd="1" destOrd="0" presId="urn:microsoft.com/office/officeart/2005/8/layout/hierarchy4"/>
    <dgm:cxn modelId="{EBAFE77B-7113-4056-874F-27EFCCD13840}" type="presParOf" srcId="{6C5F6A70-0734-4E67-BD17-69114E33CF7B}" destId="{3ED921D8-A2A4-4B45-ACB7-3AA923FB09FD}" srcOrd="2" destOrd="0" presId="urn:microsoft.com/office/officeart/2005/8/layout/hierarchy4"/>
    <dgm:cxn modelId="{EFE398CD-F09F-4C3F-85D9-F6403C1F0CD1}" type="presParOf" srcId="{3ED921D8-A2A4-4B45-ACB7-3AA923FB09FD}" destId="{AFFD4A63-037B-4923-86F7-E801C4A18A9A}" srcOrd="0" destOrd="0" presId="urn:microsoft.com/office/officeart/2005/8/layout/hierarchy4"/>
    <dgm:cxn modelId="{F469B07D-A5E2-40B0-AE7C-ECDA9F56144D}" type="presParOf" srcId="{3ED921D8-A2A4-4B45-ACB7-3AA923FB09FD}" destId="{9B9760A6-8392-4076-BA7D-96C1AFEE6451}" srcOrd="1" destOrd="0" presId="urn:microsoft.com/office/officeart/2005/8/layout/hierarchy4"/>
    <dgm:cxn modelId="{B950965E-3673-4709-853C-49BE1633BC82}" type="presParOf" srcId="{39F8009A-097D-4891-A71C-2CDAFCEB8690}" destId="{1C95016F-4B59-497C-B561-148D018391A8}" srcOrd="1" destOrd="0" presId="urn:microsoft.com/office/officeart/2005/8/layout/hierarchy4"/>
    <dgm:cxn modelId="{052D00E9-292B-4AF5-A59F-3276861BBB84}" type="presParOf" srcId="{39F8009A-097D-4891-A71C-2CDAFCEB8690}" destId="{740AA814-7B78-48B7-83FD-FF0B9B3EFEAF}" srcOrd="2" destOrd="0" presId="urn:microsoft.com/office/officeart/2005/8/layout/hierarchy4"/>
    <dgm:cxn modelId="{0FB27D0C-B50C-4C64-A3D7-7D89A7966CFB}" type="presParOf" srcId="{740AA814-7B78-48B7-83FD-FF0B9B3EFEAF}" destId="{CC7E68B5-DDB5-4517-9062-A922DE2DCDD3}" srcOrd="0" destOrd="0" presId="urn:microsoft.com/office/officeart/2005/8/layout/hierarchy4"/>
    <dgm:cxn modelId="{4FBA718B-FE7B-43EF-80D3-630EBC30952B}" type="presParOf" srcId="{740AA814-7B78-48B7-83FD-FF0B9B3EFEAF}" destId="{537BF5A8-59B1-4FAF-BC4C-3CF88EDC316C}" srcOrd="1" destOrd="0" presId="urn:microsoft.com/office/officeart/2005/8/layout/hierarchy4"/>
    <dgm:cxn modelId="{789EF41B-01D9-4BFB-B59E-28E445E9C313}" type="presParOf" srcId="{740AA814-7B78-48B7-83FD-FF0B9B3EFEAF}" destId="{E4897FBC-D3FB-4922-A00F-D0B2DC12196A}" srcOrd="2" destOrd="0" presId="urn:microsoft.com/office/officeart/2005/8/layout/hierarchy4"/>
    <dgm:cxn modelId="{7274124A-2866-445A-B6AB-EEF26ADE1854}" type="presParOf" srcId="{E4897FBC-D3FB-4922-A00F-D0B2DC12196A}" destId="{24556E8A-700A-4E33-8B33-5B40AFD2DFD4}" srcOrd="0" destOrd="0" presId="urn:microsoft.com/office/officeart/2005/8/layout/hierarchy4"/>
    <dgm:cxn modelId="{FACBEBDF-934B-4489-B05F-801A859BF8D8}" type="presParOf" srcId="{24556E8A-700A-4E33-8B33-5B40AFD2DFD4}" destId="{737A4AD0-66CF-4FDA-861C-993233544D35}" srcOrd="0" destOrd="0" presId="urn:microsoft.com/office/officeart/2005/8/layout/hierarchy4"/>
    <dgm:cxn modelId="{02872E75-2B2B-4368-B3C7-7D18F58B7ECE}" type="presParOf" srcId="{24556E8A-700A-4E33-8B33-5B40AFD2DFD4}" destId="{484C5BC5-6C31-407C-92AD-F456773C995A}" srcOrd="1" destOrd="0" presId="urn:microsoft.com/office/officeart/2005/8/layout/hierarchy4"/>
    <dgm:cxn modelId="{46D9A9E7-F948-4D6A-946C-C6F73BD51002}" type="presParOf" srcId="{E4897FBC-D3FB-4922-A00F-D0B2DC12196A}" destId="{7F5916A0-1A06-43B4-BE92-4DDB031BF544}" srcOrd="1" destOrd="0" presId="urn:microsoft.com/office/officeart/2005/8/layout/hierarchy4"/>
    <dgm:cxn modelId="{0883ACC8-C4B6-44E9-89AF-19F0FB0A8FA2}" type="presParOf" srcId="{E4897FBC-D3FB-4922-A00F-D0B2DC12196A}" destId="{E0B4D7A6-394D-40BC-AD8C-3A3585FCF950}" srcOrd="2" destOrd="0" presId="urn:microsoft.com/office/officeart/2005/8/layout/hierarchy4"/>
    <dgm:cxn modelId="{FC5D7149-130D-4D29-910E-DB5B58C4C38B}" type="presParOf" srcId="{E0B4D7A6-394D-40BC-AD8C-3A3585FCF950}" destId="{272BDC24-E711-4117-A010-32C5FC9C2517}" srcOrd="0" destOrd="0" presId="urn:microsoft.com/office/officeart/2005/8/layout/hierarchy4"/>
    <dgm:cxn modelId="{853C4DDF-BB73-420A-AA6C-7240A348C62E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3037" y="92"/>
          <a:ext cx="8223524" cy="176183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2019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907524"/>
          <a:ext cx="4028895" cy="176183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814956"/>
          <a:ext cx="1973014" cy="17618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>
              <a:solidFill>
                <a:srgbClr val="002060"/>
              </a:solidFill>
              <a:latin typeface="Calibri"/>
              <a:ea typeface="+mn-ea"/>
              <a:cs typeface="+mn-cs"/>
            </a:rPr>
            <a:t> 8238.4 </a:t>
          </a:r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814956"/>
          <a:ext cx="1973014" cy="17618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6325,4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907524"/>
          <a:ext cx="4028895" cy="176183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814956"/>
          <a:ext cx="1973014" cy="17618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5814,7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814956"/>
          <a:ext cx="1973014" cy="17618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8749,1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038D23FC-FE2D-4CDD-9A01-744AF4085F8D}" type="presOf" srcId="{EE867F4A-0033-47AF-B29D-EE1B6BDF16CA}" destId="{737A4AD0-66CF-4FDA-861C-993233544D35}" srcOrd="0" destOrd="0" presId="urn:microsoft.com/office/officeart/2005/8/layout/hierarchy4"/>
    <dgm:cxn modelId="{7CD30A43-588C-4934-B6E4-11A1485CD7BA}" type="presOf" srcId="{2467674D-B4C3-4116-B51D-DEDDF92C60E3}" destId="{17304A4E-5487-41F4-A4DE-C5E9BA09F886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D7515DD3-F732-4261-BBDE-FBBB8D1D7ABE}" type="presOf" srcId="{2EFBC7F2-2E43-4489-BBE8-B07AC501D855}" destId="{AFFD4A63-037B-4923-86F7-E801C4A18A9A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2A7A3898-CF06-4AE7-81EC-0BE84EB5BB6B}" type="presOf" srcId="{20A98F2D-16B6-4498-9D1D-5DFD823947B1}" destId="{CC7E68B5-DDB5-4517-9062-A922DE2DCDD3}" srcOrd="0" destOrd="0" presId="urn:microsoft.com/office/officeart/2005/8/layout/hierarchy4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74B18965-5999-42DD-9C56-116A053F309E}" type="presOf" srcId="{86AA8CAC-73E8-40C2-89D9-0DF74AC603FD}" destId="{72228792-F50D-4446-B4C7-15E9E2C51B54}" srcOrd="0" destOrd="0" presId="urn:microsoft.com/office/officeart/2005/8/layout/hierarchy4"/>
    <dgm:cxn modelId="{EAB9ACFC-D352-4C46-82A0-21FE3E6079F5}" type="presOf" srcId="{B620518B-532B-409D-BA87-6ACB01F6E667}" destId="{272BDC24-E711-4117-A010-32C5FC9C2517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E5D432B8-D4B3-4974-B6A4-AFB9D5D2C53B}" type="presOf" srcId="{2889D33D-E11D-46F5-A0CE-BA6715764523}" destId="{344DB92A-8260-4DCB-8FD5-2C615BBC9FC9}" srcOrd="0" destOrd="0" presId="urn:microsoft.com/office/officeart/2005/8/layout/hierarchy4"/>
    <dgm:cxn modelId="{61DE6551-D1C8-435B-8CF5-3F7218932A5B}" type="presOf" srcId="{ECDBE29E-34FF-44B1-8E2D-08AC048CA22D}" destId="{46A97D7F-3A36-4E2D-B23E-A8C4257899AB}" srcOrd="0" destOrd="0" presId="urn:microsoft.com/office/officeart/2005/8/layout/hierarchy4"/>
    <dgm:cxn modelId="{CEF6BBE0-B2E7-4CB0-91A9-3F8AEA2328AB}" type="presParOf" srcId="{344DB92A-8260-4DCB-8FD5-2C615BBC9FC9}" destId="{0525816D-9EDB-4EEA-838C-784B4A5F5B0B}" srcOrd="0" destOrd="0" presId="urn:microsoft.com/office/officeart/2005/8/layout/hierarchy4"/>
    <dgm:cxn modelId="{C2E08303-691E-44D4-BC3F-6397B9E48934}" type="presParOf" srcId="{0525816D-9EDB-4EEA-838C-784B4A5F5B0B}" destId="{72228792-F50D-4446-B4C7-15E9E2C51B54}" srcOrd="0" destOrd="0" presId="urn:microsoft.com/office/officeart/2005/8/layout/hierarchy4"/>
    <dgm:cxn modelId="{C82F9D4F-BC39-4486-BA6B-849C5B7806D2}" type="presParOf" srcId="{0525816D-9EDB-4EEA-838C-784B4A5F5B0B}" destId="{DE90AAC8-60FC-46A0-90DD-EB7E6655053C}" srcOrd="1" destOrd="0" presId="urn:microsoft.com/office/officeart/2005/8/layout/hierarchy4"/>
    <dgm:cxn modelId="{9ACA0E35-D483-4649-B985-88CE0369BA8B}" type="presParOf" srcId="{0525816D-9EDB-4EEA-838C-784B4A5F5B0B}" destId="{39F8009A-097D-4891-A71C-2CDAFCEB8690}" srcOrd="2" destOrd="0" presId="urn:microsoft.com/office/officeart/2005/8/layout/hierarchy4"/>
    <dgm:cxn modelId="{927B71AF-4F19-43E8-83F6-444E6A183B4C}" type="presParOf" srcId="{39F8009A-097D-4891-A71C-2CDAFCEB8690}" destId="{25F60D54-AD66-4CE1-B60B-200614D7BD6C}" srcOrd="0" destOrd="0" presId="urn:microsoft.com/office/officeart/2005/8/layout/hierarchy4"/>
    <dgm:cxn modelId="{46A5F6C6-267B-4BFB-9E3E-B2A8A829B648}" type="presParOf" srcId="{25F60D54-AD66-4CE1-B60B-200614D7BD6C}" destId="{46A97D7F-3A36-4E2D-B23E-A8C4257899AB}" srcOrd="0" destOrd="0" presId="urn:microsoft.com/office/officeart/2005/8/layout/hierarchy4"/>
    <dgm:cxn modelId="{FA27A8F2-5D0A-4A9D-B19D-61BE5BA0E3B3}" type="presParOf" srcId="{25F60D54-AD66-4CE1-B60B-200614D7BD6C}" destId="{15DC0139-1CA8-4ADA-85DD-234039337BED}" srcOrd="1" destOrd="0" presId="urn:microsoft.com/office/officeart/2005/8/layout/hierarchy4"/>
    <dgm:cxn modelId="{27DE2CB8-4D37-4570-B209-9D7C9941CFC6}" type="presParOf" srcId="{25F60D54-AD66-4CE1-B60B-200614D7BD6C}" destId="{6C5F6A70-0734-4E67-BD17-69114E33CF7B}" srcOrd="2" destOrd="0" presId="urn:microsoft.com/office/officeart/2005/8/layout/hierarchy4"/>
    <dgm:cxn modelId="{E38B3133-FCAC-4D81-88BC-0FF6662CEF6D}" type="presParOf" srcId="{6C5F6A70-0734-4E67-BD17-69114E33CF7B}" destId="{F20E9705-0781-4D63-83D1-A1E1B16D9271}" srcOrd="0" destOrd="0" presId="urn:microsoft.com/office/officeart/2005/8/layout/hierarchy4"/>
    <dgm:cxn modelId="{CE3FEAA8-9904-40C8-9376-5536AA49D14B}" type="presParOf" srcId="{F20E9705-0781-4D63-83D1-A1E1B16D9271}" destId="{17304A4E-5487-41F4-A4DE-C5E9BA09F886}" srcOrd="0" destOrd="0" presId="urn:microsoft.com/office/officeart/2005/8/layout/hierarchy4"/>
    <dgm:cxn modelId="{E57AACA5-16DA-4BEA-91D9-CD16282D1420}" type="presParOf" srcId="{F20E9705-0781-4D63-83D1-A1E1B16D9271}" destId="{56638AAF-AE2B-4A4A-B784-1AC5C9D9E41B}" srcOrd="1" destOrd="0" presId="urn:microsoft.com/office/officeart/2005/8/layout/hierarchy4"/>
    <dgm:cxn modelId="{78FCBF70-949C-4CE6-9DF7-9015DB140CDD}" type="presParOf" srcId="{6C5F6A70-0734-4E67-BD17-69114E33CF7B}" destId="{2D5B0994-B78C-4B55-B78A-956C3E44F1F3}" srcOrd="1" destOrd="0" presId="urn:microsoft.com/office/officeart/2005/8/layout/hierarchy4"/>
    <dgm:cxn modelId="{0CC83B57-7A59-481F-B0D5-8BEAEEC3C95D}" type="presParOf" srcId="{6C5F6A70-0734-4E67-BD17-69114E33CF7B}" destId="{3ED921D8-A2A4-4B45-ACB7-3AA923FB09FD}" srcOrd="2" destOrd="0" presId="urn:microsoft.com/office/officeart/2005/8/layout/hierarchy4"/>
    <dgm:cxn modelId="{C4878E35-AF56-4D00-BB55-BD1E5E39C074}" type="presParOf" srcId="{3ED921D8-A2A4-4B45-ACB7-3AA923FB09FD}" destId="{AFFD4A63-037B-4923-86F7-E801C4A18A9A}" srcOrd="0" destOrd="0" presId="urn:microsoft.com/office/officeart/2005/8/layout/hierarchy4"/>
    <dgm:cxn modelId="{8DE04C53-3BCC-4480-992E-3FEFD864154B}" type="presParOf" srcId="{3ED921D8-A2A4-4B45-ACB7-3AA923FB09FD}" destId="{9B9760A6-8392-4076-BA7D-96C1AFEE6451}" srcOrd="1" destOrd="0" presId="urn:microsoft.com/office/officeart/2005/8/layout/hierarchy4"/>
    <dgm:cxn modelId="{727B9F3E-3023-4FAA-B9F5-601169317D4F}" type="presParOf" srcId="{39F8009A-097D-4891-A71C-2CDAFCEB8690}" destId="{1C95016F-4B59-497C-B561-148D018391A8}" srcOrd="1" destOrd="0" presId="urn:microsoft.com/office/officeart/2005/8/layout/hierarchy4"/>
    <dgm:cxn modelId="{771F8251-257F-4BA1-80EC-7137405A088F}" type="presParOf" srcId="{39F8009A-097D-4891-A71C-2CDAFCEB8690}" destId="{740AA814-7B78-48B7-83FD-FF0B9B3EFEAF}" srcOrd="2" destOrd="0" presId="urn:microsoft.com/office/officeart/2005/8/layout/hierarchy4"/>
    <dgm:cxn modelId="{E2886984-A2DD-4C07-A40E-686326E26C60}" type="presParOf" srcId="{740AA814-7B78-48B7-83FD-FF0B9B3EFEAF}" destId="{CC7E68B5-DDB5-4517-9062-A922DE2DCDD3}" srcOrd="0" destOrd="0" presId="urn:microsoft.com/office/officeart/2005/8/layout/hierarchy4"/>
    <dgm:cxn modelId="{5F071FE7-AAD3-4B70-8DBA-8CD53A517EB3}" type="presParOf" srcId="{740AA814-7B78-48B7-83FD-FF0B9B3EFEAF}" destId="{537BF5A8-59B1-4FAF-BC4C-3CF88EDC316C}" srcOrd="1" destOrd="0" presId="urn:microsoft.com/office/officeart/2005/8/layout/hierarchy4"/>
    <dgm:cxn modelId="{87D992BF-8605-4D6F-ABF4-E71EF6C2D5E5}" type="presParOf" srcId="{740AA814-7B78-48B7-83FD-FF0B9B3EFEAF}" destId="{E4897FBC-D3FB-4922-A00F-D0B2DC12196A}" srcOrd="2" destOrd="0" presId="urn:microsoft.com/office/officeart/2005/8/layout/hierarchy4"/>
    <dgm:cxn modelId="{ABF27298-BCCD-4267-90A0-BDC3D7000DE5}" type="presParOf" srcId="{E4897FBC-D3FB-4922-A00F-D0B2DC12196A}" destId="{24556E8A-700A-4E33-8B33-5B40AFD2DFD4}" srcOrd="0" destOrd="0" presId="urn:microsoft.com/office/officeart/2005/8/layout/hierarchy4"/>
    <dgm:cxn modelId="{E6F0B0EE-E99D-43F2-8724-DAE8E9D65B9C}" type="presParOf" srcId="{24556E8A-700A-4E33-8B33-5B40AFD2DFD4}" destId="{737A4AD0-66CF-4FDA-861C-993233544D35}" srcOrd="0" destOrd="0" presId="urn:microsoft.com/office/officeart/2005/8/layout/hierarchy4"/>
    <dgm:cxn modelId="{3F5CCFC5-8062-49D6-85C4-D938EA19E744}" type="presParOf" srcId="{24556E8A-700A-4E33-8B33-5B40AFD2DFD4}" destId="{484C5BC5-6C31-407C-92AD-F456773C995A}" srcOrd="1" destOrd="0" presId="urn:microsoft.com/office/officeart/2005/8/layout/hierarchy4"/>
    <dgm:cxn modelId="{32A796D6-81D1-4556-B8B6-31C52E0FB2EF}" type="presParOf" srcId="{E4897FBC-D3FB-4922-A00F-D0B2DC12196A}" destId="{7F5916A0-1A06-43B4-BE92-4DDB031BF544}" srcOrd="1" destOrd="0" presId="urn:microsoft.com/office/officeart/2005/8/layout/hierarchy4"/>
    <dgm:cxn modelId="{A1632598-3281-40BB-BE49-515495F507B0}" type="presParOf" srcId="{E4897FBC-D3FB-4922-A00F-D0B2DC12196A}" destId="{E0B4D7A6-394D-40BC-AD8C-3A3585FCF950}" srcOrd="2" destOrd="0" presId="urn:microsoft.com/office/officeart/2005/8/layout/hierarchy4"/>
    <dgm:cxn modelId="{A7DFBD9D-E7B2-4753-9B45-E5E603E2AB42}" type="presParOf" srcId="{E0B4D7A6-394D-40BC-AD8C-3A3585FCF950}" destId="{272BDC24-E711-4117-A010-32C5FC9C2517}" srcOrd="0" destOrd="0" presId="urn:microsoft.com/office/officeart/2005/8/layout/hierarchy4"/>
    <dgm:cxn modelId="{08D95E64-FD62-4B69-BD52-67CC704F560D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3037" y="1999"/>
          <a:ext cx="8223524" cy="178490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 2020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932501"/>
          <a:ext cx="4028895" cy="178490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863004"/>
          <a:ext cx="1973014" cy="178490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>
              <a:solidFill>
                <a:srgbClr val="002060"/>
              </a:solidFill>
              <a:latin typeface="Calibri"/>
              <a:ea typeface="+mn-ea"/>
              <a:cs typeface="+mn-cs"/>
            </a:rPr>
            <a:t> 8411</a:t>
          </a:r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,0 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863004"/>
          <a:ext cx="1973014" cy="178490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6325,4 тыс.руб.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932501"/>
          <a:ext cx="4028895" cy="178490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863004"/>
          <a:ext cx="1973014" cy="178490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5668,9 тыс.руб.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863004"/>
          <a:ext cx="1973014" cy="178490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8927,1 тыс.руб.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44FB79FE-1E2C-4D7C-BAE0-243D9A8D0DBE}" type="presOf" srcId="{86AA8CAC-73E8-40C2-89D9-0DF74AC603FD}" destId="{72228792-F50D-4446-B4C7-15E9E2C51B54}" srcOrd="0" destOrd="0" presId="urn:microsoft.com/office/officeart/2005/8/layout/hierarchy4"/>
    <dgm:cxn modelId="{7850B66B-DE5E-4EFC-8454-E771530E323E}" type="presOf" srcId="{2467674D-B4C3-4116-B51D-DEDDF92C60E3}" destId="{17304A4E-5487-41F4-A4DE-C5E9BA09F886}" srcOrd="0" destOrd="0" presId="urn:microsoft.com/office/officeart/2005/8/layout/hierarchy4"/>
    <dgm:cxn modelId="{B268DA19-0DE1-403C-B2C5-1FC00C91F679}" type="presOf" srcId="{20A98F2D-16B6-4498-9D1D-5DFD823947B1}" destId="{CC7E68B5-DDB5-4517-9062-A922DE2DCDD3}" srcOrd="0" destOrd="0" presId="urn:microsoft.com/office/officeart/2005/8/layout/hierarchy4"/>
    <dgm:cxn modelId="{1D1F6F91-7989-4759-B117-D19E93504D41}" type="presOf" srcId="{ECDBE29E-34FF-44B1-8E2D-08AC048CA22D}" destId="{46A97D7F-3A36-4E2D-B23E-A8C4257899AB}" srcOrd="0" destOrd="0" presId="urn:microsoft.com/office/officeart/2005/8/layout/hierarchy4"/>
    <dgm:cxn modelId="{040DD9D7-764F-41F4-9F82-265C2151B9F3}" type="presOf" srcId="{2889D33D-E11D-46F5-A0CE-BA6715764523}" destId="{344DB92A-8260-4DCB-8FD5-2C615BBC9FC9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2AE27F8B-9AC3-4B05-865C-786301B51198}" type="presOf" srcId="{EE867F4A-0033-47AF-B29D-EE1B6BDF16CA}" destId="{737A4AD0-66CF-4FDA-861C-993233544D35}" srcOrd="0" destOrd="0" presId="urn:microsoft.com/office/officeart/2005/8/layout/hierarchy4"/>
    <dgm:cxn modelId="{89183CF6-CF46-4C70-A9B3-7E4089A7730F}" type="presOf" srcId="{B620518B-532B-409D-BA87-6ACB01F6E667}" destId="{272BDC24-E711-4117-A010-32C5FC9C2517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68BB4BB5-C91C-41D1-8AC1-FA8026BBAE00}" type="presOf" srcId="{2EFBC7F2-2E43-4489-BBE8-B07AC501D855}" destId="{AFFD4A63-037B-4923-86F7-E801C4A18A9A}" srcOrd="0" destOrd="0" presId="urn:microsoft.com/office/officeart/2005/8/layout/hierarchy4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C665BA50-7C68-49C8-A258-8C0A138C2C0F}" type="presParOf" srcId="{344DB92A-8260-4DCB-8FD5-2C615BBC9FC9}" destId="{0525816D-9EDB-4EEA-838C-784B4A5F5B0B}" srcOrd="0" destOrd="0" presId="urn:microsoft.com/office/officeart/2005/8/layout/hierarchy4"/>
    <dgm:cxn modelId="{D3DB3338-A1D9-4326-9C01-D2F8F4285B79}" type="presParOf" srcId="{0525816D-9EDB-4EEA-838C-784B4A5F5B0B}" destId="{72228792-F50D-4446-B4C7-15E9E2C51B54}" srcOrd="0" destOrd="0" presId="urn:microsoft.com/office/officeart/2005/8/layout/hierarchy4"/>
    <dgm:cxn modelId="{538613CF-579E-412A-9AD1-EB0C1162B008}" type="presParOf" srcId="{0525816D-9EDB-4EEA-838C-784B4A5F5B0B}" destId="{DE90AAC8-60FC-46A0-90DD-EB7E6655053C}" srcOrd="1" destOrd="0" presId="urn:microsoft.com/office/officeart/2005/8/layout/hierarchy4"/>
    <dgm:cxn modelId="{54110471-ACD2-4E34-9254-11C419449532}" type="presParOf" srcId="{0525816D-9EDB-4EEA-838C-784B4A5F5B0B}" destId="{39F8009A-097D-4891-A71C-2CDAFCEB8690}" srcOrd="2" destOrd="0" presId="urn:microsoft.com/office/officeart/2005/8/layout/hierarchy4"/>
    <dgm:cxn modelId="{E1C6A008-90B4-42CF-AA9E-863705301F26}" type="presParOf" srcId="{39F8009A-097D-4891-A71C-2CDAFCEB8690}" destId="{25F60D54-AD66-4CE1-B60B-200614D7BD6C}" srcOrd="0" destOrd="0" presId="urn:microsoft.com/office/officeart/2005/8/layout/hierarchy4"/>
    <dgm:cxn modelId="{AF56A4FD-CF73-43A5-9EF1-969DB5E426FE}" type="presParOf" srcId="{25F60D54-AD66-4CE1-B60B-200614D7BD6C}" destId="{46A97D7F-3A36-4E2D-B23E-A8C4257899AB}" srcOrd="0" destOrd="0" presId="urn:microsoft.com/office/officeart/2005/8/layout/hierarchy4"/>
    <dgm:cxn modelId="{FE2D2377-BFFF-42B7-B2FE-249CE7DDD757}" type="presParOf" srcId="{25F60D54-AD66-4CE1-B60B-200614D7BD6C}" destId="{15DC0139-1CA8-4ADA-85DD-234039337BED}" srcOrd="1" destOrd="0" presId="urn:microsoft.com/office/officeart/2005/8/layout/hierarchy4"/>
    <dgm:cxn modelId="{80CC4253-0ABB-48A8-AC92-6C90446087DC}" type="presParOf" srcId="{25F60D54-AD66-4CE1-B60B-200614D7BD6C}" destId="{6C5F6A70-0734-4E67-BD17-69114E33CF7B}" srcOrd="2" destOrd="0" presId="urn:microsoft.com/office/officeart/2005/8/layout/hierarchy4"/>
    <dgm:cxn modelId="{432E580F-BADF-4B26-9023-561D7C8E0A2C}" type="presParOf" srcId="{6C5F6A70-0734-4E67-BD17-69114E33CF7B}" destId="{F20E9705-0781-4D63-83D1-A1E1B16D9271}" srcOrd="0" destOrd="0" presId="urn:microsoft.com/office/officeart/2005/8/layout/hierarchy4"/>
    <dgm:cxn modelId="{B1600128-5456-4EBF-AD32-05ED77EB6646}" type="presParOf" srcId="{F20E9705-0781-4D63-83D1-A1E1B16D9271}" destId="{17304A4E-5487-41F4-A4DE-C5E9BA09F886}" srcOrd="0" destOrd="0" presId="urn:microsoft.com/office/officeart/2005/8/layout/hierarchy4"/>
    <dgm:cxn modelId="{F7B37569-D3B8-47DD-823F-418D297FA575}" type="presParOf" srcId="{F20E9705-0781-4D63-83D1-A1E1B16D9271}" destId="{56638AAF-AE2B-4A4A-B784-1AC5C9D9E41B}" srcOrd="1" destOrd="0" presId="urn:microsoft.com/office/officeart/2005/8/layout/hierarchy4"/>
    <dgm:cxn modelId="{BF5BD9C2-6766-43F1-98F0-915DC7FC68BE}" type="presParOf" srcId="{6C5F6A70-0734-4E67-BD17-69114E33CF7B}" destId="{2D5B0994-B78C-4B55-B78A-956C3E44F1F3}" srcOrd="1" destOrd="0" presId="urn:microsoft.com/office/officeart/2005/8/layout/hierarchy4"/>
    <dgm:cxn modelId="{BF31C685-8782-4F91-9B12-B15F68D29EB1}" type="presParOf" srcId="{6C5F6A70-0734-4E67-BD17-69114E33CF7B}" destId="{3ED921D8-A2A4-4B45-ACB7-3AA923FB09FD}" srcOrd="2" destOrd="0" presId="urn:microsoft.com/office/officeart/2005/8/layout/hierarchy4"/>
    <dgm:cxn modelId="{4C7C33B8-F18D-4365-9FBF-F5B8D539E913}" type="presParOf" srcId="{3ED921D8-A2A4-4B45-ACB7-3AA923FB09FD}" destId="{AFFD4A63-037B-4923-86F7-E801C4A18A9A}" srcOrd="0" destOrd="0" presId="urn:microsoft.com/office/officeart/2005/8/layout/hierarchy4"/>
    <dgm:cxn modelId="{3BCAC2DC-D4C6-49D6-B948-8B0D0252F253}" type="presParOf" srcId="{3ED921D8-A2A4-4B45-ACB7-3AA923FB09FD}" destId="{9B9760A6-8392-4076-BA7D-96C1AFEE6451}" srcOrd="1" destOrd="0" presId="urn:microsoft.com/office/officeart/2005/8/layout/hierarchy4"/>
    <dgm:cxn modelId="{EC65533D-1EBF-40F5-ACF0-276743E4C5A7}" type="presParOf" srcId="{39F8009A-097D-4891-A71C-2CDAFCEB8690}" destId="{1C95016F-4B59-497C-B561-148D018391A8}" srcOrd="1" destOrd="0" presId="urn:microsoft.com/office/officeart/2005/8/layout/hierarchy4"/>
    <dgm:cxn modelId="{71CE5CC8-541C-4148-A9D6-B439066D13B2}" type="presParOf" srcId="{39F8009A-097D-4891-A71C-2CDAFCEB8690}" destId="{740AA814-7B78-48B7-83FD-FF0B9B3EFEAF}" srcOrd="2" destOrd="0" presId="urn:microsoft.com/office/officeart/2005/8/layout/hierarchy4"/>
    <dgm:cxn modelId="{911305DE-5B4D-4B9F-AFB4-543BBD977E43}" type="presParOf" srcId="{740AA814-7B78-48B7-83FD-FF0B9B3EFEAF}" destId="{CC7E68B5-DDB5-4517-9062-A922DE2DCDD3}" srcOrd="0" destOrd="0" presId="urn:microsoft.com/office/officeart/2005/8/layout/hierarchy4"/>
    <dgm:cxn modelId="{10D361FB-B673-44B9-BE18-8757567F9930}" type="presParOf" srcId="{740AA814-7B78-48B7-83FD-FF0B9B3EFEAF}" destId="{537BF5A8-59B1-4FAF-BC4C-3CF88EDC316C}" srcOrd="1" destOrd="0" presId="urn:microsoft.com/office/officeart/2005/8/layout/hierarchy4"/>
    <dgm:cxn modelId="{E70F2479-4EEF-4123-8D4A-8EF805A2A477}" type="presParOf" srcId="{740AA814-7B78-48B7-83FD-FF0B9B3EFEAF}" destId="{E4897FBC-D3FB-4922-A00F-D0B2DC12196A}" srcOrd="2" destOrd="0" presId="urn:microsoft.com/office/officeart/2005/8/layout/hierarchy4"/>
    <dgm:cxn modelId="{2C754669-55F2-4ED8-BFE6-A99524D4CE86}" type="presParOf" srcId="{E4897FBC-D3FB-4922-A00F-D0B2DC12196A}" destId="{24556E8A-700A-4E33-8B33-5B40AFD2DFD4}" srcOrd="0" destOrd="0" presId="urn:microsoft.com/office/officeart/2005/8/layout/hierarchy4"/>
    <dgm:cxn modelId="{616743FF-CDA8-4D8A-87CE-49E5463E7B91}" type="presParOf" srcId="{24556E8A-700A-4E33-8B33-5B40AFD2DFD4}" destId="{737A4AD0-66CF-4FDA-861C-993233544D35}" srcOrd="0" destOrd="0" presId="urn:microsoft.com/office/officeart/2005/8/layout/hierarchy4"/>
    <dgm:cxn modelId="{774104C1-DAB6-4899-B658-12DBC44BD5A7}" type="presParOf" srcId="{24556E8A-700A-4E33-8B33-5B40AFD2DFD4}" destId="{484C5BC5-6C31-407C-92AD-F456773C995A}" srcOrd="1" destOrd="0" presId="urn:microsoft.com/office/officeart/2005/8/layout/hierarchy4"/>
    <dgm:cxn modelId="{2B9E8767-B7A2-4461-B509-888FB50F9933}" type="presParOf" srcId="{E4897FBC-D3FB-4922-A00F-D0B2DC12196A}" destId="{7F5916A0-1A06-43B4-BE92-4DDB031BF544}" srcOrd="1" destOrd="0" presId="urn:microsoft.com/office/officeart/2005/8/layout/hierarchy4"/>
    <dgm:cxn modelId="{11C53EE0-BDF9-47C6-BA30-A7682A3CF4E9}" type="presParOf" srcId="{E4897FBC-D3FB-4922-A00F-D0B2DC12196A}" destId="{E0B4D7A6-394D-40BC-AD8C-3A3585FCF950}" srcOrd="2" destOrd="0" presId="urn:microsoft.com/office/officeart/2005/8/layout/hierarchy4"/>
    <dgm:cxn modelId="{E4A22214-C5BB-4B90-B934-B342D0C7092B}" type="presParOf" srcId="{E0B4D7A6-394D-40BC-AD8C-3A3585FCF950}" destId="{272BDC24-E711-4117-A010-32C5FC9C2517}" srcOrd="0" destOrd="0" presId="urn:microsoft.com/office/officeart/2005/8/layout/hierarchy4"/>
    <dgm:cxn modelId="{5B3B91E5-A647-4FB4-9205-095646DD103D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3D7BD-ADA0-496A-A161-AAA196586EBF}">
      <dsp:nvSpPr>
        <dsp:cNvPr id="0" name=""/>
        <dsp:cNvSpPr/>
      </dsp:nvSpPr>
      <dsp:spPr>
        <a:xfrm>
          <a:off x="0" y="0"/>
          <a:ext cx="8229600" cy="1716449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Основы формирования бюджета Истоминского сельского поселения на 2018 год и плановый период 2019 и 2020 годы</a:t>
          </a:r>
        </a:p>
      </dsp:txBody>
      <dsp:txXfrm>
        <a:off x="0" y="0"/>
        <a:ext cx="8229600" cy="1716449"/>
      </dsp:txXfrm>
    </dsp:sp>
    <dsp:sp modelId="{04EC72AA-5F53-4A0B-97DE-A6A5302A1BEC}">
      <dsp:nvSpPr>
        <dsp:cNvPr id="0" name=""/>
        <dsp:cNvSpPr/>
      </dsp:nvSpPr>
      <dsp:spPr>
        <a:xfrm>
          <a:off x="0" y="1716449"/>
          <a:ext cx="2057399" cy="3604544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Бюджетное послание Президента РФ</a:t>
          </a:r>
        </a:p>
      </dsp:txBody>
      <dsp:txXfrm>
        <a:off x="0" y="1716449"/>
        <a:ext cx="2057399" cy="3604544"/>
      </dsp:txXfrm>
    </dsp:sp>
    <dsp:sp modelId="{0B7D415B-A506-4E48-956F-B81FC3099D7C}">
      <dsp:nvSpPr>
        <dsp:cNvPr id="0" name=""/>
        <dsp:cNvSpPr/>
      </dsp:nvSpPr>
      <dsp:spPr>
        <a:xfrm>
          <a:off x="2057400" y="1716449"/>
          <a:ext cx="2057399" cy="3604544"/>
        </a:xfrm>
        <a:prstGeom prst="rect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Прогноз социально-экономического развития поселения</a:t>
          </a:r>
        </a:p>
      </dsp:txBody>
      <dsp:txXfrm>
        <a:off x="2057400" y="1716449"/>
        <a:ext cx="2057399" cy="3604544"/>
      </dsp:txXfrm>
    </dsp:sp>
    <dsp:sp modelId="{E846FD1B-2827-4A57-AB7D-F617E112A972}">
      <dsp:nvSpPr>
        <dsp:cNvPr id="0" name=""/>
        <dsp:cNvSpPr/>
      </dsp:nvSpPr>
      <dsp:spPr>
        <a:xfrm>
          <a:off x="4114800" y="1716449"/>
          <a:ext cx="2057399" cy="3604544"/>
        </a:xfrm>
        <a:prstGeom prst="rect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>
              <a:solidFill>
                <a:srgbClr val="002060"/>
              </a:solidFill>
              <a:latin typeface="Calibri"/>
              <a:ea typeface="+mn-ea"/>
              <a:cs typeface="+mn-cs"/>
            </a:rPr>
            <a:t>Основные направления бюджетной и налоговой политики поселения на 2018-2019 годы</a:t>
          </a:r>
        </a:p>
      </dsp:txBody>
      <dsp:txXfrm>
        <a:off x="4114800" y="1716449"/>
        <a:ext cx="2057399" cy="3604544"/>
      </dsp:txXfrm>
    </dsp:sp>
    <dsp:sp modelId="{C6A11B3E-F401-4173-BD8F-457AF2B5CA21}">
      <dsp:nvSpPr>
        <dsp:cNvPr id="0" name=""/>
        <dsp:cNvSpPr/>
      </dsp:nvSpPr>
      <dsp:spPr>
        <a:xfrm>
          <a:off x="6172199" y="1716449"/>
          <a:ext cx="2057399" cy="3604544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>
              <a:solidFill>
                <a:srgbClr val="002060"/>
              </a:solidFill>
              <a:latin typeface="Calibri"/>
              <a:ea typeface="+mn-ea"/>
              <a:cs typeface="+mn-cs"/>
            </a:rPr>
            <a:t>Муниципальные программы  поселения</a:t>
          </a:r>
        </a:p>
      </dsp:txBody>
      <dsp:txXfrm>
        <a:off x="6172199" y="1716449"/>
        <a:ext cx="2057399" cy="3604544"/>
      </dsp:txXfrm>
    </dsp:sp>
    <dsp:sp modelId="{EDCF6AB0-57B1-476D-8BD7-96DE885D1DCE}">
      <dsp:nvSpPr>
        <dsp:cNvPr id="0" name=""/>
        <dsp:cNvSpPr/>
      </dsp:nvSpPr>
      <dsp:spPr>
        <a:xfrm>
          <a:off x="0" y="5320994"/>
          <a:ext cx="8229600" cy="400504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969F5-F2B8-4486-B66B-630A24145036}">
      <dsp:nvSpPr>
        <dsp:cNvPr id="0" name=""/>
        <dsp:cNvSpPr/>
      </dsp:nvSpPr>
      <dsp:spPr>
        <a:xfrm>
          <a:off x="0" y="0"/>
          <a:ext cx="8229600" cy="1716405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 Истоминского сельского поселения на 2018 год и плановый период 2019 и 2020 года направлен на решение следующих задач:</a:t>
          </a:r>
        </a:p>
      </dsp:txBody>
      <dsp:txXfrm>
        <a:off x="0" y="0"/>
        <a:ext cx="8229600" cy="1716405"/>
      </dsp:txXfrm>
    </dsp:sp>
    <dsp:sp modelId="{5355500D-4288-461C-84C7-FD2F135903F3}">
      <dsp:nvSpPr>
        <dsp:cNvPr id="0" name=""/>
        <dsp:cNvSpPr/>
      </dsp:nvSpPr>
      <dsp:spPr>
        <a:xfrm>
          <a:off x="4018" y="1716405"/>
          <a:ext cx="2740521" cy="360445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solidFill>
                <a:srgbClr val="002060"/>
              </a:solidFill>
              <a:latin typeface="Calibri"/>
              <a:ea typeface="+mn-ea"/>
              <a:cs typeface="+mn-cs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sp:txBody>
      <dsp:txXfrm>
        <a:off x="4018" y="1716405"/>
        <a:ext cx="2740521" cy="3604450"/>
      </dsp:txXfrm>
    </dsp:sp>
    <dsp:sp modelId="{F4C88725-0C39-4E84-849E-2AC06D74F66F}">
      <dsp:nvSpPr>
        <dsp:cNvPr id="0" name=""/>
        <dsp:cNvSpPr/>
      </dsp:nvSpPr>
      <dsp:spPr>
        <a:xfrm>
          <a:off x="2744539" y="1716405"/>
          <a:ext cx="2740521" cy="3604450"/>
        </a:xfrm>
        <a:prstGeom prst="rect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эффективности бюджетных расходов</a:t>
          </a:r>
        </a:p>
      </dsp:txBody>
      <dsp:txXfrm>
        <a:off x="2744539" y="1716405"/>
        <a:ext cx="2740521" cy="3604450"/>
      </dsp:txXfrm>
    </dsp:sp>
    <dsp:sp modelId="{CC8B789D-7065-42DD-ADC6-D876EC8F5BC5}">
      <dsp:nvSpPr>
        <dsp:cNvPr id="0" name=""/>
        <dsp:cNvSpPr/>
      </dsp:nvSpPr>
      <dsp:spPr>
        <a:xfrm>
          <a:off x="5485060" y="1716405"/>
          <a:ext cx="2740521" cy="360445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прозрачности бюджетных расходов</a:t>
          </a:r>
        </a:p>
      </dsp:txBody>
      <dsp:txXfrm>
        <a:off x="5485060" y="1716405"/>
        <a:ext cx="2740521" cy="3604450"/>
      </dsp:txXfrm>
    </dsp:sp>
    <dsp:sp modelId="{B28543E7-7C16-49C1-865E-B52BB9F9C0FC}">
      <dsp:nvSpPr>
        <dsp:cNvPr id="0" name=""/>
        <dsp:cNvSpPr/>
      </dsp:nvSpPr>
      <dsp:spPr>
        <a:xfrm>
          <a:off x="0" y="5320855"/>
          <a:ext cx="8229600" cy="400494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0" y="0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2018 ГОДА</a:t>
          </a:r>
        </a:p>
      </dsp:txBody>
      <dsp:txXfrm>
        <a:off x="41361" y="41361"/>
        <a:ext cx="8140802" cy="1329431"/>
      </dsp:txXfrm>
    </dsp:sp>
    <dsp:sp modelId="{46A97D7F-3A36-4E2D-B23E-A8C4257899AB}">
      <dsp:nvSpPr>
        <dsp:cNvPr id="0" name=""/>
        <dsp:cNvSpPr/>
      </dsp:nvSpPr>
      <dsp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44398" y="1598265"/>
        <a:ext cx="3946173" cy="1329431"/>
      </dsp:txXfrm>
    </dsp:sp>
    <dsp:sp modelId="{17304A4E-5487-41F4-A4DE-C5E9BA09F886}">
      <dsp:nvSpPr>
        <dsp:cNvPr id="0" name=""/>
        <dsp:cNvSpPr/>
      </dsp:nvSpPr>
      <dsp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 9810.5 </a:t>
          </a: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тыс.руб.</a:t>
          </a:r>
        </a:p>
      </dsp:txBody>
      <dsp:txXfrm>
        <a:off x="44398" y="3154212"/>
        <a:ext cx="1890292" cy="1329431"/>
      </dsp:txXfrm>
    </dsp:sp>
    <dsp:sp modelId="{AFFD4A63-037B-4923-86F7-E801C4A18A9A}">
      <dsp:nvSpPr>
        <dsp:cNvPr id="0" name=""/>
        <dsp:cNvSpPr/>
      </dsp:nvSpPr>
      <dsp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9791,1 тыс.руб.</a:t>
          </a:r>
        </a:p>
      </dsp:txBody>
      <dsp:txXfrm>
        <a:off x="2100279" y="3154212"/>
        <a:ext cx="1890292" cy="1329431"/>
      </dsp:txXfrm>
    </dsp:sp>
    <dsp:sp modelId="{CC7E68B5-DDB5-4517-9062-A922DE2DCDD3}">
      <dsp:nvSpPr>
        <dsp:cNvPr id="0" name=""/>
        <dsp:cNvSpPr/>
      </dsp:nvSpPr>
      <dsp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239027" y="1598265"/>
        <a:ext cx="3946173" cy="1329431"/>
      </dsp:txXfrm>
    </dsp:sp>
    <dsp:sp modelId="{737A4AD0-66CF-4FDA-861C-993233544D35}">
      <dsp:nvSpPr>
        <dsp:cNvPr id="0" name=""/>
        <dsp:cNvSpPr/>
      </dsp:nvSpPr>
      <dsp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11760,5 тыс.руб.</a:t>
          </a:r>
        </a:p>
      </dsp:txBody>
      <dsp:txXfrm>
        <a:off x="4239027" y="3154212"/>
        <a:ext cx="1890292" cy="1329431"/>
      </dsp:txXfrm>
    </dsp:sp>
    <dsp:sp modelId="{272BDC24-E711-4117-A010-32C5FC9C2517}">
      <dsp:nvSpPr>
        <dsp:cNvPr id="0" name=""/>
        <dsp:cNvSpPr/>
      </dsp:nvSpPr>
      <dsp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8927,1 тыс.руб.</a:t>
          </a:r>
        </a:p>
      </dsp:txBody>
      <dsp:txXfrm>
        <a:off x="6294908" y="3154212"/>
        <a:ext cx="1890292" cy="13294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3037" y="92"/>
          <a:ext cx="8223524" cy="176183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2019 ГОДА</a:t>
          </a:r>
        </a:p>
      </dsp:txBody>
      <dsp:txXfrm>
        <a:off x="54640" y="51695"/>
        <a:ext cx="8120318" cy="1658633"/>
      </dsp:txXfrm>
    </dsp:sp>
    <dsp:sp modelId="{46A97D7F-3A36-4E2D-B23E-A8C4257899AB}">
      <dsp:nvSpPr>
        <dsp:cNvPr id="0" name=""/>
        <dsp:cNvSpPr/>
      </dsp:nvSpPr>
      <dsp:spPr>
        <a:xfrm>
          <a:off x="3037" y="1907524"/>
          <a:ext cx="4028895" cy="176183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54640" y="1959127"/>
        <a:ext cx="3925689" cy="1658633"/>
      </dsp:txXfrm>
    </dsp:sp>
    <dsp:sp modelId="{17304A4E-5487-41F4-A4DE-C5E9BA09F886}">
      <dsp:nvSpPr>
        <dsp:cNvPr id="0" name=""/>
        <dsp:cNvSpPr/>
      </dsp:nvSpPr>
      <dsp:spPr>
        <a:xfrm>
          <a:off x="3037" y="3814956"/>
          <a:ext cx="1973014" cy="17618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 8238.4 </a:t>
          </a: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тыс.руб.</a:t>
          </a:r>
        </a:p>
      </dsp:txBody>
      <dsp:txXfrm>
        <a:off x="54640" y="3866559"/>
        <a:ext cx="1869808" cy="1658633"/>
      </dsp:txXfrm>
    </dsp:sp>
    <dsp:sp modelId="{AFFD4A63-037B-4923-86F7-E801C4A18A9A}">
      <dsp:nvSpPr>
        <dsp:cNvPr id="0" name=""/>
        <dsp:cNvSpPr/>
      </dsp:nvSpPr>
      <dsp:spPr>
        <a:xfrm>
          <a:off x="2058918" y="3814956"/>
          <a:ext cx="1973014" cy="17618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6325,4 тыс.руб.</a:t>
          </a:r>
        </a:p>
      </dsp:txBody>
      <dsp:txXfrm>
        <a:off x="2110521" y="3866559"/>
        <a:ext cx="1869808" cy="1658633"/>
      </dsp:txXfrm>
    </dsp:sp>
    <dsp:sp modelId="{CC7E68B5-DDB5-4517-9062-A922DE2DCDD3}">
      <dsp:nvSpPr>
        <dsp:cNvPr id="0" name=""/>
        <dsp:cNvSpPr/>
      </dsp:nvSpPr>
      <dsp:spPr>
        <a:xfrm>
          <a:off x="4197666" y="1907524"/>
          <a:ext cx="4028895" cy="176183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249269" y="1959127"/>
        <a:ext cx="3925689" cy="1658633"/>
      </dsp:txXfrm>
    </dsp:sp>
    <dsp:sp modelId="{737A4AD0-66CF-4FDA-861C-993233544D35}">
      <dsp:nvSpPr>
        <dsp:cNvPr id="0" name=""/>
        <dsp:cNvSpPr/>
      </dsp:nvSpPr>
      <dsp:spPr>
        <a:xfrm>
          <a:off x="4197666" y="3814956"/>
          <a:ext cx="1973014" cy="17618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8749,1 тыс.руб.</a:t>
          </a:r>
        </a:p>
      </dsp:txBody>
      <dsp:txXfrm>
        <a:off x="4249269" y="3866559"/>
        <a:ext cx="1869808" cy="1658633"/>
      </dsp:txXfrm>
    </dsp:sp>
    <dsp:sp modelId="{272BDC24-E711-4117-A010-32C5FC9C2517}">
      <dsp:nvSpPr>
        <dsp:cNvPr id="0" name=""/>
        <dsp:cNvSpPr/>
      </dsp:nvSpPr>
      <dsp:spPr>
        <a:xfrm>
          <a:off x="6253547" y="3814956"/>
          <a:ext cx="1973014" cy="176183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5814,7 тыс.руб.</a:t>
          </a:r>
        </a:p>
      </dsp:txBody>
      <dsp:txXfrm>
        <a:off x="6305150" y="3866559"/>
        <a:ext cx="1869808" cy="16586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3037" y="1999"/>
          <a:ext cx="8223524" cy="1784909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2020 ГОДА</a:t>
          </a:r>
        </a:p>
      </dsp:txBody>
      <dsp:txXfrm>
        <a:off x="55315" y="54277"/>
        <a:ext cx="8118968" cy="1680353"/>
      </dsp:txXfrm>
    </dsp:sp>
    <dsp:sp modelId="{46A97D7F-3A36-4E2D-B23E-A8C4257899AB}">
      <dsp:nvSpPr>
        <dsp:cNvPr id="0" name=""/>
        <dsp:cNvSpPr/>
      </dsp:nvSpPr>
      <dsp:spPr>
        <a:xfrm>
          <a:off x="3037" y="1932501"/>
          <a:ext cx="4028895" cy="178490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55315" y="1984779"/>
        <a:ext cx="3924339" cy="1680353"/>
      </dsp:txXfrm>
    </dsp:sp>
    <dsp:sp modelId="{17304A4E-5487-41F4-A4DE-C5E9BA09F886}">
      <dsp:nvSpPr>
        <dsp:cNvPr id="0" name=""/>
        <dsp:cNvSpPr/>
      </dsp:nvSpPr>
      <dsp:spPr>
        <a:xfrm>
          <a:off x="3037" y="3863004"/>
          <a:ext cx="1973014" cy="178490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 8411</a:t>
          </a: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,0 тыс.руб.</a:t>
          </a:r>
        </a:p>
      </dsp:txBody>
      <dsp:txXfrm>
        <a:off x="55315" y="3915282"/>
        <a:ext cx="1868458" cy="1680353"/>
      </dsp:txXfrm>
    </dsp:sp>
    <dsp:sp modelId="{AFFD4A63-037B-4923-86F7-E801C4A18A9A}">
      <dsp:nvSpPr>
        <dsp:cNvPr id="0" name=""/>
        <dsp:cNvSpPr/>
      </dsp:nvSpPr>
      <dsp:spPr>
        <a:xfrm>
          <a:off x="2058918" y="3863004"/>
          <a:ext cx="1973014" cy="178490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6325,4 тыс.руб.</a:t>
          </a:r>
        </a:p>
      </dsp:txBody>
      <dsp:txXfrm>
        <a:off x="2111196" y="3915282"/>
        <a:ext cx="1868458" cy="1680353"/>
      </dsp:txXfrm>
    </dsp:sp>
    <dsp:sp modelId="{CC7E68B5-DDB5-4517-9062-A922DE2DCDD3}">
      <dsp:nvSpPr>
        <dsp:cNvPr id="0" name=""/>
        <dsp:cNvSpPr/>
      </dsp:nvSpPr>
      <dsp:spPr>
        <a:xfrm>
          <a:off x="4197666" y="1932501"/>
          <a:ext cx="4028895" cy="178490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249944" y="1984779"/>
        <a:ext cx="3924339" cy="1680353"/>
      </dsp:txXfrm>
    </dsp:sp>
    <dsp:sp modelId="{737A4AD0-66CF-4FDA-861C-993233544D35}">
      <dsp:nvSpPr>
        <dsp:cNvPr id="0" name=""/>
        <dsp:cNvSpPr/>
      </dsp:nvSpPr>
      <dsp:spPr>
        <a:xfrm>
          <a:off x="4197666" y="3863004"/>
          <a:ext cx="1973014" cy="178490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8927,1 тыс.руб.</a:t>
          </a:r>
        </a:p>
      </dsp:txBody>
      <dsp:txXfrm>
        <a:off x="4249944" y="3915282"/>
        <a:ext cx="1868458" cy="1680353"/>
      </dsp:txXfrm>
    </dsp:sp>
    <dsp:sp modelId="{272BDC24-E711-4117-A010-32C5FC9C2517}">
      <dsp:nvSpPr>
        <dsp:cNvPr id="0" name=""/>
        <dsp:cNvSpPr/>
      </dsp:nvSpPr>
      <dsp:spPr>
        <a:xfrm>
          <a:off x="6253547" y="3863004"/>
          <a:ext cx="1973014" cy="178490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 5668,9 тыс.руб.</a:t>
          </a:r>
        </a:p>
      </dsp:txBody>
      <dsp:txXfrm>
        <a:off x="6305825" y="3915282"/>
        <a:ext cx="1868458" cy="1680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65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2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07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3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2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1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16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8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4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CFF44-1349-4F62-A078-7040E74102CB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8CD6-0360-489A-9AD9-2A2A4E42C6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9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568952" cy="59766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ПРОЕКТ БЮДЖЕТА ИСТОМИНСКОГО СЕЛЬСКОГО ПОСЕЛЕНИЯ АКСАЙСКОГО РАЙОНА НА 2018 ГОД И НА ПЛАНОВЫЙ ПЕРИОД 2019 И 2020 ГОДЫ.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38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09099"/>
              </p:ext>
            </p:extLst>
          </p:nvPr>
        </p:nvGraphicFramePr>
        <p:xfrm>
          <a:off x="467546" y="476670"/>
          <a:ext cx="8136900" cy="5649491"/>
        </p:xfrm>
        <a:graphic>
          <a:graphicData uri="http://schemas.openxmlformats.org/drawingml/2006/table">
            <a:tbl>
              <a:tblPr/>
              <a:tblGrid>
                <a:gridCol w="5802116"/>
                <a:gridCol w="692968"/>
                <a:gridCol w="88482"/>
                <a:gridCol w="778372"/>
                <a:gridCol w="88482"/>
                <a:gridCol w="686480"/>
              </a:tblGrid>
              <a:tr h="198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ПОСЕЛЕНИЯ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8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8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19601,3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8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14563,8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8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14596,0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8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«Защита населения и территории от чрезвычайных ситуаций, обеспечение пожарной безопасности»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983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1030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1035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2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«Культура »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5377.1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4944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4944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«Обеспечение качественными жилищно-коммунальными услугами населения»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«Развитие транспортной системы»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477.5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501.3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917.2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«Развитие физической культуры и спорта»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34,5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«Региональная политика»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«Управление имуществом»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607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143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«Доступная среда»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«Содействие занятости населения»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52,3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«Обеспечение общественного порядка и противодействие преступности»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«Информационное общество»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368,4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6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«Комплексное благоустройство территории поселения»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2 698,1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1671,4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1476,8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2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«Социальная поддержка граждан»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Муниципальная  программа Истоминского сельского поселения «Формирование современной городской среды на территории Истоминского сельского поселения»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824,6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Непрограммные расходы муниципального образования «Истоминского сельского поселения»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7 798,6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5774,3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5628,5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330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181392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366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001270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2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404813"/>
          <a:ext cx="8229600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72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696440"/>
              </p:ext>
            </p:extLst>
          </p:nvPr>
        </p:nvGraphicFramePr>
        <p:xfrm>
          <a:off x="395537" y="476674"/>
          <a:ext cx="8496942" cy="5649489"/>
        </p:xfrm>
        <a:graphic>
          <a:graphicData uri="http://schemas.openxmlformats.org/drawingml/2006/table">
            <a:tbl>
              <a:tblPr/>
              <a:tblGrid>
                <a:gridCol w="2255826"/>
                <a:gridCol w="1879854"/>
                <a:gridCol w="2180631"/>
                <a:gridCol w="2180631"/>
              </a:tblGrid>
              <a:tr h="404924"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Параметры бюджета  Истоминского сельского поселения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Доходы, всего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19601.6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14563.8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14595.9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63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9810,5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8238,4</a:t>
                      </a:r>
                      <a:endParaRPr lang="ru-RU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8410,9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1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9791.1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6325.4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6185.0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7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Расходы, всего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19601.6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14563.8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14595.9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Дефицит 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(-), профицит (+),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2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% к объему собственных доходов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0,0%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0,0%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0,0%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6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Источники финансирования дефицита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0702" marR="507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2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259966"/>
              </p:ext>
            </p:extLst>
          </p:nvPr>
        </p:nvGraphicFramePr>
        <p:xfrm>
          <a:off x="251520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17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549275"/>
          <a:ext cx="8229600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888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476250"/>
          <a:ext cx="8229600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299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051471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594968"/>
              </p:ext>
            </p:extLst>
          </p:nvPr>
        </p:nvGraphicFramePr>
        <p:xfrm>
          <a:off x="323528" y="332657"/>
          <a:ext cx="8280921" cy="5796262"/>
        </p:xfrm>
        <a:graphic>
          <a:graphicData uri="http://schemas.openxmlformats.org/drawingml/2006/table">
            <a:tbl>
              <a:tblPr firstRow="1" firstCol="1" bandRow="1"/>
              <a:tblGrid>
                <a:gridCol w="4426010"/>
                <a:gridCol w="1124066"/>
                <a:gridCol w="1044180"/>
                <a:gridCol w="883275"/>
                <a:gridCol w="803390"/>
              </a:tblGrid>
              <a:tr h="186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 доходов бюджета на 2017 год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Прогноз доходов бюджета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9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 бюджета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2018 год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2019 год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2020 год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7 976.2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9 810.5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8 238.4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8 410.9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1 547.2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840.8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1 027.2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1 132.3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175.0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716.7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745.3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775.2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ИМУЩЕСТВО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5 800.2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7 802.6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5 997.6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6 016.4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12.6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13.0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13.5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14.0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417.5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436.3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453.7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471.9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22.7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1.0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10 015.6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10 083.1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7 583.0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7 363.0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10 015.6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10 083.1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7 583.0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7 363.0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Дотации бюджетам бюджетной системы Российской Федерации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8 202.7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8 202.7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5 632.3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5 069.1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бюджетной системы Российской Федерации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173.5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173.5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173.5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6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1 639.4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1 706.9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1 777.2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2 293.7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17 991.8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19 893.6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15 821.4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15 773.9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1844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697</Words>
  <Application>Microsoft Office PowerPoint</Application>
  <PresentationFormat>Экран (4:3)</PresentationFormat>
  <Paragraphs>234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DEPO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DEPO</dc:creator>
  <cp:lastModifiedBy>DEPO</cp:lastModifiedBy>
  <cp:revision>2</cp:revision>
  <dcterms:created xsi:type="dcterms:W3CDTF">2018-02-26T09:44:44Z</dcterms:created>
  <dcterms:modified xsi:type="dcterms:W3CDTF">2018-02-26T09:59:31Z</dcterms:modified>
</cp:coreProperties>
</file>