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53" autoAdjust="0"/>
  </p:normalViewPr>
  <p:slideViewPr>
    <p:cSldViewPr>
      <p:cViewPr varScale="1">
        <p:scale>
          <a:sx n="115" d="100"/>
          <a:sy n="115" d="100"/>
        </p:scale>
        <p:origin x="52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7030A0"/>
                </a:solidFill>
              </a:rPr>
              <a:t>Динамика доходов бюджета поселения в</a:t>
            </a:r>
            <a:r>
              <a:rPr lang="ru-RU" baseline="0" dirty="0">
                <a:solidFill>
                  <a:srgbClr val="7030A0"/>
                </a:solidFill>
              </a:rPr>
              <a:t> 2014-2016 годах</a:t>
            </a:r>
            <a:endParaRPr lang="ru-RU" dirty="0">
              <a:solidFill>
                <a:srgbClr val="7030A0"/>
              </a:solidFill>
            </a:endParaRPr>
          </a:p>
        </c:rich>
      </c:tx>
      <c:overlay val="0"/>
    </c:title>
    <c:autoTitleDeleted val="0"/>
    <c:view3D>
      <c:rotX val="3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20152</c:v>
                </c:pt>
                <c:pt idx="1">
                  <c:v>20162</c:v>
                </c:pt>
                <c:pt idx="2">
                  <c:v>2017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36692</c:v>
                </c:pt>
                <c:pt idx="1">
                  <c:v>10018.6</c:v>
                </c:pt>
                <c:pt idx="2">
                  <c:v>8112.7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00-4E35-8B09-8EF32BE895B2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20152</c:v>
                </c:pt>
                <c:pt idx="1">
                  <c:v>20162</c:v>
                </c:pt>
                <c:pt idx="2">
                  <c:v>2017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9521.7000000000007</c:v>
                </c:pt>
                <c:pt idx="1">
                  <c:v>11264.3</c:v>
                </c:pt>
                <c:pt idx="2">
                  <c:v>10015.5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00-4E35-8B09-8EF32BE895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62020352"/>
        <c:axId val="163632640"/>
        <c:axId val="0"/>
      </c:bar3DChart>
      <c:catAx>
        <c:axId val="162020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3632640"/>
        <c:crosses val="autoZero"/>
        <c:auto val="1"/>
        <c:lblAlgn val="ctr"/>
        <c:lblOffset val="100"/>
        <c:noMultiLvlLbl val="0"/>
      </c:catAx>
      <c:valAx>
        <c:axId val="1636326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тыс.руб.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1620203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7030A0"/>
                </a:solidFill>
              </a:rPr>
              <a:t>Динамика</a:t>
            </a:r>
            <a:r>
              <a:rPr lang="ru-RU" baseline="0" dirty="0">
                <a:solidFill>
                  <a:srgbClr val="7030A0"/>
                </a:solidFill>
              </a:rPr>
              <a:t> поступлений в бюджет поселения д</a:t>
            </a:r>
            <a:r>
              <a:rPr lang="ru-RU" dirty="0">
                <a:solidFill>
                  <a:srgbClr val="7030A0"/>
                </a:solidFill>
              </a:rPr>
              <a:t>оходов</a:t>
            </a:r>
            <a:r>
              <a:rPr lang="ru-RU" baseline="0" dirty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 от аренды имущества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в</a:t>
            </a:r>
            <a:r>
              <a:rPr lang="ru-RU" baseline="0" dirty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201</a:t>
            </a:r>
            <a:r>
              <a:rPr lang="ru-RU" dirty="0">
                <a:solidFill>
                  <a:srgbClr val="7030A0"/>
                </a:solidFill>
              </a:rPr>
              <a:t>5</a:t>
            </a:r>
            <a:r>
              <a:rPr lang="en-US" dirty="0">
                <a:solidFill>
                  <a:srgbClr val="7030A0"/>
                </a:solidFill>
              </a:rPr>
              <a:t>-201</a:t>
            </a:r>
            <a:r>
              <a:rPr lang="ru-RU" dirty="0">
                <a:solidFill>
                  <a:srgbClr val="7030A0"/>
                </a:solidFill>
              </a:rPr>
              <a:t>7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годах</a:t>
            </a:r>
          </a:p>
        </c:rich>
      </c:tx>
      <c:overlay val="0"/>
    </c:title>
    <c:autoTitleDeleted val="0"/>
    <c:view3D>
      <c:rotX val="20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 от аренды имущества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20152</c:v>
                </c:pt>
                <c:pt idx="1">
                  <c:v>20162</c:v>
                </c:pt>
                <c:pt idx="2">
                  <c:v>2017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239.9</c:v>
                </c:pt>
                <c:pt idx="1">
                  <c:v>369.2</c:v>
                </c:pt>
                <c:pt idx="2">
                  <c:v>369.2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59-4B4E-BFC2-04E1009659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76659072"/>
        <c:axId val="176775552"/>
        <c:axId val="0"/>
      </c:bar3DChart>
      <c:catAx>
        <c:axId val="176659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6775552"/>
        <c:crosses val="autoZero"/>
        <c:auto val="1"/>
        <c:lblAlgn val="ctr"/>
        <c:lblOffset val="100"/>
        <c:noMultiLvlLbl val="0"/>
      </c:catAx>
      <c:valAx>
        <c:axId val="1767755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Тыс.руб.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1766590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7030A0"/>
                </a:solidFill>
              </a:rPr>
              <a:t>Динамика поступлений в бюджет поселения доходов от продажи имущества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в</a:t>
            </a:r>
            <a:r>
              <a:rPr lang="en-US" dirty="0">
                <a:solidFill>
                  <a:srgbClr val="7030A0"/>
                </a:solidFill>
              </a:rPr>
              <a:t> 201</a:t>
            </a:r>
            <a:r>
              <a:rPr lang="ru-RU" dirty="0">
                <a:solidFill>
                  <a:srgbClr val="7030A0"/>
                </a:solidFill>
              </a:rPr>
              <a:t>5</a:t>
            </a:r>
            <a:r>
              <a:rPr lang="en-US" dirty="0">
                <a:solidFill>
                  <a:srgbClr val="7030A0"/>
                </a:solidFill>
              </a:rPr>
              <a:t>-201</a:t>
            </a:r>
            <a:r>
              <a:rPr lang="ru-RU" dirty="0">
                <a:solidFill>
                  <a:srgbClr val="7030A0"/>
                </a:solidFill>
              </a:rPr>
              <a:t>7 годах</a:t>
            </a:r>
            <a:r>
              <a:rPr lang="ru-RU" baseline="0" dirty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</c:rich>
      </c:tx>
      <c:overlay val="0"/>
    </c:title>
    <c:autoTitleDeleted val="0"/>
    <c:view3D>
      <c:rotX val="20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 от продажи имущества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20152</c:v>
                </c:pt>
                <c:pt idx="1">
                  <c:v>20162</c:v>
                </c:pt>
                <c:pt idx="2">
                  <c:v>2016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428.6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7-4B91-AB72-15F605CE9A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76629248"/>
        <c:axId val="176636288"/>
        <c:axId val="0"/>
      </c:bar3DChart>
      <c:catAx>
        <c:axId val="176629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6636288"/>
        <c:crosses val="autoZero"/>
        <c:auto val="1"/>
        <c:lblAlgn val="ctr"/>
        <c:lblOffset val="100"/>
        <c:noMultiLvlLbl val="0"/>
      </c:catAx>
      <c:valAx>
        <c:axId val="1766362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Тыс.руб.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1766292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7030A0"/>
                </a:solidFill>
              </a:rPr>
              <a:t>Динамика</a:t>
            </a:r>
            <a:r>
              <a:rPr lang="ru-RU" baseline="0" dirty="0">
                <a:solidFill>
                  <a:srgbClr val="7030A0"/>
                </a:solidFill>
              </a:rPr>
              <a:t> поступлений в бюджет поселения д</a:t>
            </a:r>
            <a:r>
              <a:rPr lang="ru-RU" dirty="0">
                <a:solidFill>
                  <a:srgbClr val="7030A0"/>
                </a:solidFill>
              </a:rPr>
              <a:t>оходов от продажи земельных участков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в</a:t>
            </a:r>
            <a:r>
              <a:rPr lang="ru-RU" baseline="0" dirty="0">
                <a:solidFill>
                  <a:srgbClr val="7030A0"/>
                </a:solidFill>
              </a:rPr>
              <a:t> 2015-2017 годах</a:t>
            </a:r>
            <a:endParaRPr lang="ru-RU" dirty="0">
              <a:solidFill>
                <a:srgbClr val="7030A0"/>
              </a:solidFill>
            </a:endParaRPr>
          </a:p>
        </c:rich>
      </c:tx>
      <c:overlay val="0"/>
    </c:title>
    <c:autoTitleDeleted val="0"/>
    <c:view3D>
      <c:rotX val="20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 от продажи земельных участков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20152</c:v>
                </c:pt>
                <c:pt idx="1">
                  <c:v>2015</c:v>
                </c:pt>
                <c:pt idx="2">
                  <c:v>2016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27349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DF-429E-82F4-AACD493004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76681728"/>
        <c:axId val="176683648"/>
        <c:axId val="0"/>
      </c:bar3DChart>
      <c:catAx>
        <c:axId val="176681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6683648"/>
        <c:crosses val="autoZero"/>
        <c:auto val="1"/>
        <c:lblAlgn val="ctr"/>
        <c:lblOffset val="100"/>
        <c:noMultiLvlLbl val="0"/>
      </c:catAx>
      <c:valAx>
        <c:axId val="1766836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Тыс.руб.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1766817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dirty="0">
                <a:solidFill>
                  <a:srgbClr val="7030A0"/>
                </a:solidFill>
              </a:rPr>
              <a:t>Динамика налоговых</a:t>
            </a:r>
            <a:r>
              <a:rPr lang="ru-RU" sz="2800" baseline="0" dirty="0">
                <a:solidFill>
                  <a:srgbClr val="7030A0"/>
                </a:solidFill>
              </a:rPr>
              <a:t> и неналоговых </a:t>
            </a:r>
            <a:r>
              <a:rPr lang="ru-RU" sz="2800" dirty="0">
                <a:solidFill>
                  <a:srgbClr val="7030A0"/>
                </a:solidFill>
              </a:rPr>
              <a:t>доходов</a:t>
            </a:r>
            <a:r>
              <a:rPr lang="ru-RU" sz="2800" baseline="0" dirty="0">
                <a:solidFill>
                  <a:srgbClr val="7030A0"/>
                </a:solidFill>
              </a:rPr>
              <a:t> бюджета поселения в 2015-2017 годы  (в процентах)</a:t>
            </a:r>
            <a:endParaRPr lang="ru-RU" sz="2800" dirty="0">
              <a:solidFill>
                <a:srgbClr val="7030A0"/>
              </a:solidFill>
            </a:endParaRPr>
          </a:p>
        </c:rich>
      </c:tx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УСНО</c:v>
                </c:pt>
                <c:pt idx="3">
                  <c:v>ЕСХН</c:v>
                </c:pt>
                <c:pt idx="4">
                  <c:v>Налог на имущества физических лиц</c:v>
                </c:pt>
                <c:pt idx="5">
                  <c:v>Земельный налог </c:v>
                </c:pt>
                <c:pt idx="6">
                  <c:v>Доходы от аренды земельн.уч.</c:v>
                </c:pt>
                <c:pt idx="7">
                  <c:v>Доходы  от аренды имущества</c:v>
                </c:pt>
                <c:pt idx="8">
                  <c:v>Доходы от продажи  зем.уч.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</c:v>
                </c:pt>
                <c:pt idx="1">
                  <c:v>3</c:v>
                </c:pt>
                <c:pt idx="2">
                  <c:v>0</c:v>
                </c:pt>
                <c:pt idx="3">
                  <c:v>3</c:v>
                </c:pt>
                <c:pt idx="4">
                  <c:v>1</c:v>
                </c:pt>
                <c:pt idx="5">
                  <c:v>9</c:v>
                </c:pt>
                <c:pt idx="6">
                  <c:v>1</c:v>
                </c:pt>
                <c:pt idx="7">
                  <c:v>2</c:v>
                </c:pt>
                <c:pt idx="8">
                  <c:v>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D5-4FC6-965A-2783E2E08E8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2016год2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УСНО</c:v>
                </c:pt>
                <c:pt idx="3">
                  <c:v>ЕСХН</c:v>
                </c:pt>
                <c:pt idx="4">
                  <c:v>Налог на имущества физических лиц</c:v>
                </c:pt>
                <c:pt idx="5">
                  <c:v>Земельный налог </c:v>
                </c:pt>
                <c:pt idx="6">
                  <c:v>Доходы от аренды земельн.уч.</c:v>
                </c:pt>
                <c:pt idx="7">
                  <c:v>Доходы  от аренды имущества</c:v>
                </c:pt>
                <c:pt idx="8">
                  <c:v>Доходы от продажи  зем.уч.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19</c:v>
                </c:pt>
                <c:pt idx="1">
                  <c:v>14</c:v>
                </c:pt>
                <c:pt idx="2">
                  <c:v>7</c:v>
                </c:pt>
                <c:pt idx="3">
                  <c:v>0</c:v>
                </c:pt>
                <c:pt idx="4">
                  <c:v>2</c:v>
                </c:pt>
                <c:pt idx="5">
                  <c:v>9</c:v>
                </c:pt>
                <c:pt idx="6">
                  <c:v>22</c:v>
                </c:pt>
                <c:pt idx="7">
                  <c:v>3</c:v>
                </c:pt>
                <c:pt idx="8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D5-4FC6-965A-2783E2E08E8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УСНО</c:v>
                </c:pt>
                <c:pt idx="3">
                  <c:v>ЕСХН</c:v>
                </c:pt>
                <c:pt idx="4">
                  <c:v>Налог на имущества физических лиц</c:v>
                </c:pt>
                <c:pt idx="5">
                  <c:v>Земельный налог </c:v>
                </c:pt>
                <c:pt idx="6">
                  <c:v>Доходы от аренды земельн.уч.</c:v>
                </c:pt>
                <c:pt idx="7">
                  <c:v>Доходы  от аренды имущества</c:v>
                </c:pt>
                <c:pt idx="8">
                  <c:v>Доходы от продажи  зем.уч.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14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4</c:v>
                </c:pt>
                <c:pt idx="5">
                  <c:v>77</c:v>
                </c:pt>
                <c:pt idx="6">
                  <c:v>0</c:v>
                </c:pt>
                <c:pt idx="7">
                  <c:v>5</c:v>
                </c:pt>
                <c:pt idx="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AD5-4FC6-965A-2783E2E08E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741248"/>
        <c:axId val="178743168"/>
      </c:lineChart>
      <c:catAx>
        <c:axId val="178741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8743168"/>
        <c:crosses val="autoZero"/>
        <c:auto val="1"/>
        <c:lblAlgn val="ctr"/>
        <c:lblOffset val="100"/>
        <c:noMultiLvlLbl val="0"/>
      </c:catAx>
      <c:valAx>
        <c:axId val="1787431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87412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7030A0"/>
                </a:solidFill>
              </a:rPr>
              <a:t>Динамика</a:t>
            </a:r>
            <a:r>
              <a:rPr lang="ru-RU" baseline="0" dirty="0">
                <a:solidFill>
                  <a:srgbClr val="7030A0"/>
                </a:solidFill>
              </a:rPr>
              <a:t> поступлений в бюджет поселения дотации на выравнивание бюджетной обеспеченности из  областного бюджета </a:t>
            </a:r>
            <a:r>
              <a:rPr lang="ru-RU" dirty="0">
                <a:solidFill>
                  <a:srgbClr val="7030A0"/>
                </a:solidFill>
              </a:rPr>
              <a:t>в</a:t>
            </a:r>
            <a:r>
              <a:rPr lang="ru-RU" baseline="0" dirty="0">
                <a:solidFill>
                  <a:srgbClr val="7030A0"/>
                </a:solidFill>
              </a:rPr>
              <a:t> 201</a:t>
            </a:r>
            <a:r>
              <a:rPr lang="en-US" baseline="0" dirty="0">
                <a:solidFill>
                  <a:srgbClr val="7030A0"/>
                </a:solidFill>
              </a:rPr>
              <a:t>5</a:t>
            </a:r>
            <a:r>
              <a:rPr lang="ru-RU" baseline="0" dirty="0">
                <a:solidFill>
                  <a:srgbClr val="7030A0"/>
                </a:solidFill>
              </a:rPr>
              <a:t>-201</a:t>
            </a:r>
            <a:r>
              <a:rPr lang="en-US" baseline="0" dirty="0">
                <a:solidFill>
                  <a:srgbClr val="7030A0"/>
                </a:solidFill>
              </a:rPr>
              <a:t>7</a:t>
            </a:r>
            <a:r>
              <a:rPr lang="ru-RU" baseline="0" dirty="0">
                <a:solidFill>
                  <a:srgbClr val="7030A0"/>
                </a:solidFill>
              </a:rPr>
              <a:t> годах</a:t>
            </a:r>
            <a:endParaRPr lang="ru-RU" dirty="0">
              <a:solidFill>
                <a:srgbClr val="7030A0"/>
              </a:solidFill>
            </a:endParaRPr>
          </a:p>
        </c:rich>
      </c:tx>
      <c:overlay val="0"/>
    </c:title>
    <c:autoTitleDeleted val="0"/>
    <c:view3D>
      <c:rotX val="20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дотация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20152</c:v>
                </c:pt>
                <c:pt idx="1">
                  <c:v>20162</c:v>
                </c:pt>
                <c:pt idx="2">
                  <c:v>2017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9027.4</c:v>
                </c:pt>
                <c:pt idx="1">
                  <c:v>7110.6</c:v>
                </c:pt>
                <c:pt idx="2">
                  <c:v>8202.7000000000007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66-4C87-BBCE-6E95CE975B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25297792"/>
        <c:axId val="149223296"/>
        <c:axId val="0"/>
      </c:bar3DChart>
      <c:catAx>
        <c:axId val="125297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49223296"/>
        <c:crosses val="autoZero"/>
        <c:auto val="1"/>
        <c:lblAlgn val="ctr"/>
        <c:lblOffset val="100"/>
        <c:noMultiLvlLbl val="0"/>
      </c:catAx>
      <c:valAx>
        <c:axId val="1492232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Тыс.руб.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1252977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7030A0"/>
                </a:solidFill>
              </a:rPr>
              <a:t>Динамика расходов</a:t>
            </a:r>
            <a:r>
              <a:rPr lang="ru-RU" baseline="0" dirty="0">
                <a:solidFill>
                  <a:srgbClr val="7030A0"/>
                </a:solidFill>
              </a:rPr>
              <a:t> бюджета поселения в 201</a:t>
            </a:r>
            <a:r>
              <a:rPr lang="en-US" baseline="0" dirty="0">
                <a:solidFill>
                  <a:srgbClr val="7030A0"/>
                </a:solidFill>
              </a:rPr>
              <a:t>5</a:t>
            </a:r>
            <a:r>
              <a:rPr lang="ru-RU" baseline="0" dirty="0">
                <a:solidFill>
                  <a:srgbClr val="7030A0"/>
                </a:solidFill>
              </a:rPr>
              <a:t>-201</a:t>
            </a:r>
            <a:r>
              <a:rPr lang="en-US" baseline="0" dirty="0">
                <a:solidFill>
                  <a:srgbClr val="7030A0"/>
                </a:solidFill>
              </a:rPr>
              <a:t>7</a:t>
            </a:r>
            <a:r>
              <a:rPr lang="ru-RU" baseline="0" dirty="0">
                <a:solidFill>
                  <a:srgbClr val="7030A0"/>
                </a:solidFill>
              </a:rPr>
              <a:t> годы</a:t>
            </a:r>
            <a:endParaRPr lang="ru-RU" dirty="0">
              <a:solidFill>
                <a:srgbClr val="7030A0"/>
              </a:solidFill>
            </a:endParaRPr>
          </a:p>
        </c:rich>
      </c:tx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20152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</c:v>
                </c:pt>
                <c:pt idx="6">
                  <c:v>Социальная поддержка граждан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21</c:v>
                </c:pt>
                <c:pt idx="1">
                  <c:v>1</c:v>
                </c:pt>
                <c:pt idx="2">
                  <c:v>2</c:v>
                </c:pt>
                <c:pt idx="3">
                  <c:v>21</c:v>
                </c:pt>
                <c:pt idx="4">
                  <c:v>18</c:v>
                </c:pt>
                <c:pt idx="5">
                  <c:v>25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1F-4D6F-9AD5-77F685B0BAB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20162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</c:v>
                </c:pt>
                <c:pt idx="6">
                  <c:v>Социальная поддержка граждан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36</c:v>
                </c:pt>
                <c:pt idx="1">
                  <c:v>1</c:v>
                </c:pt>
                <c:pt idx="2">
                  <c:v>5</c:v>
                </c:pt>
                <c:pt idx="3">
                  <c:v>20</c:v>
                </c:pt>
                <c:pt idx="4">
                  <c:v>10</c:v>
                </c:pt>
                <c:pt idx="5">
                  <c:v>25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1F-4D6F-9AD5-77F685B0BAB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</c:v>
                </c:pt>
                <c:pt idx="6">
                  <c:v>Социальная поддержка граждан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43</c:v>
                </c:pt>
                <c:pt idx="1">
                  <c:v>1</c:v>
                </c:pt>
                <c:pt idx="2">
                  <c:v>5</c:v>
                </c:pt>
                <c:pt idx="3">
                  <c:v>20</c:v>
                </c:pt>
                <c:pt idx="4">
                  <c:v>11</c:v>
                </c:pt>
                <c:pt idx="5">
                  <c:v>25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1F-4D6F-9AD5-77F685B0BA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200320"/>
        <c:axId val="172758912"/>
      </c:lineChart>
      <c:catAx>
        <c:axId val="172200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2758912"/>
        <c:crosses val="autoZero"/>
        <c:auto val="1"/>
        <c:lblAlgn val="ctr"/>
        <c:lblOffset val="100"/>
        <c:noMultiLvlLbl val="0"/>
      </c:catAx>
      <c:valAx>
        <c:axId val="172758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Процент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722003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b="1" dirty="0">
                <a:solidFill>
                  <a:srgbClr val="7030A0"/>
                </a:solidFill>
              </a:rPr>
              <a:t>РАСХОДЫ</a:t>
            </a:r>
            <a:r>
              <a:rPr lang="ru-RU" b="1" baseline="0" dirty="0">
                <a:solidFill>
                  <a:srgbClr val="7030A0"/>
                </a:solidFill>
              </a:rPr>
              <a:t> НА </a:t>
            </a:r>
            <a:r>
              <a:rPr lang="ru-RU" b="1" dirty="0">
                <a:solidFill>
                  <a:srgbClr val="7030A0"/>
                </a:solidFill>
              </a:rPr>
              <a:t>МУНИЦИПАЛЬНЫЕ ПРОГРАММЫ</a:t>
            </a:r>
          </a:p>
          <a:p>
            <a:pPr>
              <a:defRPr/>
            </a:pPr>
            <a:r>
              <a:rPr lang="ru-RU" b="1" dirty="0">
                <a:solidFill>
                  <a:srgbClr val="7030A0"/>
                </a:solidFill>
              </a:rPr>
              <a:t>БЮДЖЕТА ПОСЕЛЕНИЯ В 201</a:t>
            </a:r>
            <a:r>
              <a:rPr lang="en-US" b="1" dirty="0">
                <a:solidFill>
                  <a:srgbClr val="7030A0"/>
                </a:solidFill>
              </a:rPr>
              <a:t>5</a:t>
            </a:r>
            <a:r>
              <a:rPr lang="ru-RU" b="1" dirty="0">
                <a:solidFill>
                  <a:srgbClr val="7030A0"/>
                </a:solidFill>
              </a:rPr>
              <a:t>-201</a:t>
            </a:r>
            <a:r>
              <a:rPr lang="en-US" b="1" dirty="0">
                <a:solidFill>
                  <a:srgbClr val="7030A0"/>
                </a:solidFill>
              </a:rPr>
              <a:t>7</a:t>
            </a:r>
            <a:r>
              <a:rPr lang="ru-RU" b="1" dirty="0">
                <a:solidFill>
                  <a:srgbClr val="7030A0"/>
                </a:solidFill>
              </a:rPr>
              <a:t> ГОДАХ   (в тыс. руб.).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2"/>
                  <c:y val="-2.06079340546110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83-42BC-9EFD-CFE14B97B3EC}"/>
                </c:ext>
              </c:extLst>
            </c:dLbl>
            <c:dLbl>
              <c:idx val="1"/>
              <c:layout>
                <c:manualLayout>
                  <c:x val="1.2000000000000049E-2"/>
                  <c:y val="7.556155197341077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83-42BC-9EFD-CFE14B97B3E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Социальные программы</c:v>
                </c:pt>
                <c:pt idx="1">
                  <c:v>Инфраструктурные программы</c:v>
                </c:pt>
                <c:pt idx="2">
                  <c:v>Противодействие преступности и защита населения</c:v>
                </c:pt>
                <c:pt idx="3">
                  <c:v>Иные программы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9996</c:v>
                </c:pt>
                <c:pt idx="1">
                  <c:v>4427.8</c:v>
                </c:pt>
                <c:pt idx="2">
                  <c:v>1219.3</c:v>
                </c:pt>
                <c:pt idx="3">
                  <c:v>431.7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83-42BC-9EFD-CFE14B97B3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E-2"/>
                  <c:y val="4.12158681092220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E83-42BC-9EFD-CFE14B97B3EC}"/>
                </c:ext>
              </c:extLst>
            </c:dLbl>
            <c:dLbl>
              <c:idx val="1"/>
              <c:layout>
                <c:manualLayout>
                  <c:x val="1.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E83-42BC-9EFD-CFE14B97B3E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Социальные программы</c:v>
                </c:pt>
                <c:pt idx="1">
                  <c:v>Инфраструктурные программы</c:v>
                </c:pt>
                <c:pt idx="2">
                  <c:v>Противодействие преступности и защита населения</c:v>
                </c:pt>
                <c:pt idx="3">
                  <c:v>Иные программы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5892.5</c:v>
                </c:pt>
                <c:pt idx="1">
                  <c:v>17979.3</c:v>
                </c:pt>
                <c:pt idx="2">
                  <c:v>1468</c:v>
                </c:pt>
                <c:pt idx="3">
                  <c:v>607.6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E83-42BC-9EFD-CFE14B97B3E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E83-42BC-9EFD-CFE14B97B3EC}"/>
                </c:ext>
              </c:extLst>
            </c:dLbl>
            <c:dLbl>
              <c:idx val="1"/>
              <c:layout>
                <c:manualLayout>
                  <c:x val="1.4666561679790026E-2"/>
                  <c:y val="4.12158681092220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E83-42BC-9EFD-CFE14B97B3EC}"/>
                </c:ext>
              </c:extLst>
            </c:dLbl>
            <c:dLbl>
              <c:idx val="2"/>
              <c:layout>
                <c:manualLayout>
                  <c:x val="1.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E83-42BC-9EFD-CFE14B97B3E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Социальные программы</c:v>
                </c:pt>
                <c:pt idx="1">
                  <c:v>Инфраструктурные программы</c:v>
                </c:pt>
                <c:pt idx="2">
                  <c:v>Противодействие преступности и защита населения</c:v>
                </c:pt>
                <c:pt idx="3">
                  <c:v>Иные программы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6928.5</c:v>
                </c:pt>
                <c:pt idx="2">
                  <c:v>1221.5999999999999</c:v>
                </c:pt>
                <c:pt idx="3">
                  <c:v>262.5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E83-42BC-9EFD-CFE14B97B3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70825216"/>
        <c:axId val="171214720"/>
        <c:axId val="0"/>
      </c:bar3DChart>
      <c:catAx>
        <c:axId val="17082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1214720"/>
        <c:crosses val="autoZero"/>
        <c:auto val="1"/>
        <c:lblAlgn val="ctr"/>
        <c:lblOffset val="100"/>
        <c:noMultiLvlLbl val="0"/>
      </c:catAx>
      <c:valAx>
        <c:axId val="17121472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708252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b="1" dirty="0">
                <a:solidFill>
                  <a:srgbClr val="7030A0"/>
                </a:solidFill>
              </a:rPr>
              <a:t>СТРУКТУРА РАСХОДОВ МУНИЦИПАЛЬНЫХ ПРОГРАММ БЮДЖЕТА</a:t>
            </a:r>
            <a:r>
              <a:rPr lang="ru-RU" b="1" baseline="0" dirty="0">
                <a:solidFill>
                  <a:srgbClr val="7030A0"/>
                </a:solidFill>
              </a:rPr>
              <a:t> ПОСЕЛЕНИЯ В 201</a:t>
            </a:r>
            <a:r>
              <a:rPr lang="en-US" b="1" baseline="0" dirty="0">
                <a:solidFill>
                  <a:srgbClr val="7030A0"/>
                </a:solidFill>
              </a:rPr>
              <a:t>5</a:t>
            </a:r>
            <a:r>
              <a:rPr lang="ru-RU" b="1" baseline="0" dirty="0">
                <a:solidFill>
                  <a:srgbClr val="7030A0"/>
                </a:solidFill>
              </a:rPr>
              <a:t>-201</a:t>
            </a:r>
            <a:r>
              <a:rPr lang="en-US" b="1" baseline="0" dirty="0">
                <a:solidFill>
                  <a:srgbClr val="7030A0"/>
                </a:solidFill>
              </a:rPr>
              <a:t>7</a:t>
            </a:r>
            <a:r>
              <a:rPr lang="ru-RU" b="1" baseline="0" dirty="0">
                <a:solidFill>
                  <a:srgbClr val="7030A0"/>
                </a:solidFill>
              </a:rPr>
              <a:t> ГОДАХ  (в процентах)</a:t>
            </a:r>
            <a:endParaRPr lang="ru-RU" b="1" dirty="0">
              <a:solidFill>
                <a:srgbClr val="7030A0"/>
              </a:solidFill>
            </a:endParaRPr>
          </a:p>
        </c:rich>
      </c:tx>
      <c:layout>
        <c:manualLayout>
          <c:xMode val="edge"/>
          <c:yMode val="edge"/>
          <c:x val="0.14617836554764327"/>
          <c:y val="1.282051282051282E-2"/>
        </c:manualLayout>
      </c:layout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563919972872185E-2"/>
                  <c:y val="6.1965811965811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0C-4A00-99C4-037724C782C1}"/>
                </c:ext>
              </c:extLst>
            </c:dLbl>
            <c:dLbl>
              <c:idx val="1"/>
              <c:layout>
                <c:manualLayout>
                  <c:x val="1.7633095964733808E-2"/>
                  <c:y val="6.623931623931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0C-4A00-99C4-037724C782C1}"/>
                </c:ext>
              </c:extLst>
            </c:dLbl>
            <c:dLbl>
              <c:idx val="2"/>
              <c:layout>
                <c:manualLayout>
                  <c:x val="1.7633095964733808E-2"/>
                  <c:y val="1.282051282051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0C-4A00-99C4-037724C782C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Социальные программы</c:v>
                </c:pt>
                <c:pt idx="1">
                  <c:v>Инфраструктурные программы</c:v>
                </c:pt>
                <c:pt idx="2">
                  <c:v>Противодействие преступности и защита населения</c:v>
                </c:pt>
                <c:pt idx="3">
                  <c:v>Иные программы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46.5</c:v>
                </c:pt>
                <c:pt idx="1">
                  <c:v>48</c:v>
                </c:pt>
                <c:pt idx="2">
                  <c:v>4</c:v>
                </c:pt>
                <c:pt idx="3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0C-4A00-99C4-037724C782C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51135978297729E-2"/>
                  <c:y val="5.5555555555555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0C-4A00-99C4-037724C782C1}"/>
                </c:ext>
              </c:extLst>
            </c:dLbl>
            <c:dLbl>
              <c:idx val="1"/>
              <c:layout>
                <c:manualLayout>
                  <c:x val="1.356391997287216E-2"/>
                  <c:y val="6.8376068376068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0C-4A00-99C4-037724C782C1}"/>
                </c:ext>
              </c:extLst>
            </c:dLbl>
            <c:dLbl>
              <c:idx val="2"/>
              <c:layout>
                <c:manualLayout>
                  <c:x val="1.0851135978297729E-2"/>
                  <c:y val="1.282051282051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0C-4A00-99C4-037724C782C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Социальные программы</c:v>
                </c:pt>
                <c:pt idx="1">
                  <c:v>Инфраструктурные программы</c:v>
                </c:pt>
                <c:pt idx="2">
                  <c:v>Противодействие преступности и защита населения</c:v>
                </c:pt>
                <c:pt idx="3">
                  <c:v>Иные программы</c:v>
                </c:pt>
              </c:strCache>
            </c:strRef>
          </c:cat>
          <c:val>
            <c:numRef>
              <c:f>Лист1!$C$2:$C$5</c:f>
              <c:numCache>
                <c:formatCode>0.00</c:formatCode>
                <c:ptCount val="4"/>
                <c:pt idx="0">
                  <c:v>41.2</c:v>
                </c:pt>
                <c:pt idx="1">
                  <c:v>48.4</c:v>
                </c:pt>
                <c:pt idx="2">
                  <c:v>8.5</c:v>
                </c:pt>
                <c:pt idx="3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50C-4A00-99C4-037724C782C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51135978297729E-2"/>
                  <c:y val="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50C-4A00-99C4-037724C782C1}"/>
                </c:ext>
              </c:extLst>
            </c:dLbl>
            <c:dLbl>
              <c:idx val="1"/>
              <c:layout>
                <c:manualLayout>
                  <c:x val="8.1383519837232958E-3"/>
                  <c:y val="4.9145299145299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50C-4A00-99C4-037724C782C1}"/>
                </c:ext>
              </c:extLst>
            </c:dLbl>
            <c:dLbl>
              <c:idx val="2"/>
              <c:layout>
                <c:manualLayout>
                  <c:x val="1.0851135978297729E-2"/>
                  <c:y val="1.282051282051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50C-4A00-99C4-037724C782C1}"/>
                </c:ext>
              </c:extLst>
            </c:dLbl>
            <c:dLbl>
              <c:idx val="3"/>
              <c:layout>
                <c:manualLayout>
                  <c:x val="1.4920311970159377E-2"/>
                  <c:y val="8.5470085470085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50C-4A00-99C4-037724C782C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Социальные программы</c:v>
                </c:pt>
                <c:pt idx="1">
                  <c:v>Инфраструктурные программы</c:v>
                </c:pt>
                <c:pt idx="2">
                  <c:v>Противодействие преступности и защита населения</c:v>
                </c:pt>
                <c:pt idx="3">
                  <c:v>Иные программы</c:v>
                </c:pt>
              </c:strCache>
            </c:strRef>
          </c:cat>
          <c:val>
            <c:numRef>
              <c:f>Лист1!$D$2:$D$5</c:f>
              <c:numCache>
                <c:formatCode>0.00</c:formatCode>
                <c:ptCount val="4"/>
                <c:pt idx="0">
                  <c:v>29</c:v>
                </c:pt>
                <c:pt idx="1">
                  <c:v>20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50C-4A00-99C4-037724C782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9670016"/>
        <c:axId val="179712384"/>
        <c:axId val="142930816"/>
      </c:bar3DChart>
      <c:catAx>
        <c:axId val="179670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9712384"/>
        <c:crosses val="autoZero"/>
        <c:auto val="1"/>
        <c:lblAlgn val="ctr"/>
        <c:lblOffset val="100"/>
        <c:noMultiLvlLbl val="0"/>
      </c:catAx>
      <c:valAx>
        <c:axId val="179712384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crossAx val="179670016"/>
        <c:crosses val="autoZero"/>
        <c:crossBetween val="between"/>
      </c:valAx>
      <c:serAx>
        <c:axId val="142930816"/>
        <c:scaling>
          <c:orientation val="minMax"/>
        </c:scaling>
        <c:delete val="0"/>
        <c:axPos val="b"/>
        <c:majorTickMark val="none"/>
        <c:minorTickMark val="none"/>
        <c:tickLblPos val="nextTo"/>
        <c:crossAx val="179712384"/>
        <c:crosses val="autoZero"/>
      </c:ser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Утверженнный норматив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696969696969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2E-4E10-AE06-428918EB2E47}"/>
                </c:ext>
              </c:extLst>
            </c:dLbl>
            <c:dLbl>
              <c:idx val="1"/>
              <c:layout>
                <c:manualLayout>
                  <c:x val="1.69696969696969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2E-4E10-AE06-428918EB2E47}"/>
                </c:ext>
              </c:extLst>
            </c:dLbl>
            <c:dLbl>
              <c:idx val="2"/>
              <c:layout>
                <c:manualLayout>
                  <c:x val="2.1818181818181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2E-4E10-AE06-428918EB2E4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48.71</c:v>
                </c:pt>
                <c:pt idx="1">
                  <c:v>54.45</c:v>
                </c:pt>
                <c:pt idx="2">
                  <c:v>39.9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2E-4E10-AE06-428918EB2E4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69696969696971E-2"/>
                  <c:y val="2.995608096004704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2E-4E10-AE06-428918EB2E47}"/>
                </c:ext>
              </c:extLst>
            </c:dLbl>
            <c:dLbl>
              <c:idx val="1"/>
              <c:layout>
                <c:manualLayout>
                  <c:x val="1.45454545454545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2E-4E10-AE06-428918EB2E47}"/>
                </c:ext>
              </c:extLst>
            </c:dLbl>
            <c:dLbl>
              <c:idx val="2"/>
              <c:layout>
                <c:manualLayout>
                  <c:x val="2.181818181818182E-2"/>
                  <c:y val="3.26797385620915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02E-4E10-AE06-428918EB2E4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18.5</c:v>
                </c:pt>
                <c:pt idx="1">
                  <c:v>42.7</c:v>
                </c:pt>
                <c:pt idx="2">
                  <c:v>42.7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02E-4E10-AE06-428918EB2E4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</c:numRef>
          </c:val>
          <c:extLst>
            <c:ext xmlns:c16="http://schemas.microsoft.com/office/drawing/2014/chart" uri="{C3380CC4-5D6E-409C-BE32-E72D297353CC}">
              <c16:uniqueId val="{00000008-F02E-4E10-AE06-428918EB2E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23326976"/>
        <c:axId val="223328512"/>
        <c:axId val="0"/>
      </c:bar3DChart>
      <c:catAx>
        <c:axId val="2233269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23328512"/>
        <c:crosses val="autoZero"/>
        <c:auto val="1"/>
        <c:lblAlgn val="ctr"/>
        <c:lblOffset val="100"/>
        <c:noMultiLvlLbl val="0"/>
      </c:catAx>
      <c:valAx>
        <c:axId val="22332851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233269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7030A0"/>
                </a:solidFill>
              </a:rPr>
              <a:t>ДИНАМИКА УДЕЛЬНОГО ВЕСА МЕЖБЮДЖЕТНЫХ ТРАНСФЕРТОВ В ОБЩЕМ ОБЪЕМЕ РАСХОДОВ  БЮДЖЕТА ПОСЕЛЕНИЯ</a:t>
            </a:r>
          </a:p>
        </c:rich>
      </c:tx>
      <c:layout>
        <c:manualLayout>
          <c:xMode val="edge"/>
          <c:yMode val="edge"/>
          <c:x val="0.12754753360197277"/>
          <c:y val="2.287581699346405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20.6</c:v>
                </c:pt>
                <c:pt idx="1">
                  <c:v>52.9</c:v>
                </c:pt>
                <c:pt idx="2">
                  <c:v>56.2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CF-4689-80B7-9D0C0EC4FBF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Исполнение2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</c:numRef>
          </c:val>
          <c:extLst>
            <c:ext xmlns:c16="http://schemas.microsoft.com/office/drawing/2014/chart" uri="{C3380CC4-5D6E-409C-BE32-E72D297353CC}">
              <c16:uniqueId val="{00000001-39CF-4689-80B7-9D0C0EC4FBF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Лист1!$D$2:$D$4</c:f>
            </c:numRef>
          </c:val>
          <c:extLst>
            <c:ext xmlns:c16="http://schemas.microsoft.com/office/drawing/2014/chart" uri="{C3380CC4-5D6E-409C-BE32-E72D297353CC}">
              <c16:uniqueId val="{00000002-39CF-4689-80B7-9D0C0EC4FB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82432512"/>
        <c:axId val="182434432"/>
        <c:axId val="0"/>
      </c:bar3DChart>
      <c:catAx>
        <c:axId val="1824325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2434432"/>
        <c:crosses val="autoZero"/>
        <c:auto val="1"/>
        <c:lblAlgn val="ctr"/>
        <c:lblOffset val="100"/>
        <c:noMultiLvlLbl val="0"/>
      </c:catAx>
      <c:valAx>
        <c:axId val="18243443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824325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7030A0"/>
                </a:solidFill>
              </a:rPr>
              <a:t>Динамика поступлений</a:t>
            </a:r>
            <a:r>
              <a:rPr lang="ru-RU" baseline="0" dirty="0">
                <a:solidFill>
                  <a:srgbClr val="7030A0"/>
                </a:solidFill>
              </a:rPr>
              <a:t> в бюджет поселения </a:t>
            </a:r>
            <a:r>
              <a:rPr lang="ru-RU" dirty="0">
                <a:solidFill>
                  <a:srgbClr val="7030A0"/>
                </a:solidFill>
              </a:rPr>
              <a:t> налога на доходы физических лиц в 2014-2016 годах </a:t>
            </a:r>
          </a:p>
        </c:rich>
      </c:tx>
      <c:overlay val="0"/>
    </c:title>
    <c:autoTitleDeleted val="0"/>
    <c:view3D>
      <c:rotX val="20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2015</c:v>
                </c:pt>
                <c:pt idx="1">
                  <c:v>20162</c:v>
                </c:pt>
                <c:pt idx="2">
                  <c:v>2017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2388.8000000000002</c:v>
                </c:pt>
                <c:pt idx="1">
                  <c:v>2543.9</c:v>
                </c:pt>
                <c:pt idx="2">
                  <c:v>1132.4000000000001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DD-470A-8709-CDCCFAF9A9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72569344"/>
        <c:axId val="172571264"/>
        <c:axId val="0"/>
      </c:bar3DChart>
      <c:catAx>
        <c:axId val="172569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2571264"/>
        <c:crosses val="autoZero"/>
        <c:auto val="1"/>
        <c:lblAlgn val="ctr"/>
        <c:lblOffset val="100"/>
        <c:noMultiLvlLbl val="0"/>
      </c:catAx>
      <c:valAx>
        <c:axId val="1725712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Тыс. руб.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1725693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среднедушевого дохода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69696969696969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62-41C4-9272-F3490403E718}"/>
                </c:ext>
              </c:extLst>
            </c:dLbl>
            <c:dLbl>
              <c:idx val="1"/>
              <c:layout>
                <c:manualLayout>
                  <c:x val="1.69696969696969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62-41C4-9272-F3490403E718}"/>
                </c:ext>
              </c:extLst>
            </c:dLbl>
            <c:dLbl>
              <c:idx val="2"/>
              <c:layout>
                <c:manualLayout>
                  <c:x val="2.1818181818181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62-41C4-9272-F3490403E71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9.6</c:v>
                </c:pt>
                <c:pt idx="1">
                  <c:v>4.4000000000000004</c:v>
                </c:pt>
                <c:pt idx="2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B62-41C4-9272-F3490403E71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</c:v>
                </c:pt>
              </c:strCache>
            </c:strRef>
          </c:tx>
          <c:dLbls>
            <c:dLbl>
              <c:idx val="0"/>
              <c:layout>
                <c:manualLayout>
                  <c:x val="1.6969696969696971E-2"/>
                  <c:y val="2.995608096004704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62-41C4-9272-F3490403E718}"/>
                </c:ext>
              </c:extLst>
            </c:dLbl>
            <c:dLbl>
              <c:idx val="1"/>
              <c:layout>
                <c:manualLayout>
                  <c:x val="1.45454545454545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62-41C4-9272-F3490403E718}"/>
                </c:ext>
              </c:extLst>
            </c:dLbl>
            <c:dLbl>
              <c:idx val="2"/>
              <c:layout>
                <c:manualLayout>
                  <c:x val="2.181818181818182E-2"/>
                  <c:y val="3.26797385620915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62-41C4-9272-F3490403E71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</c:numRef>
          </c:val>
          <c:smooth val="0"/>
          <c:extLst>
            <c:ext xmlns:c16="http://schemas.microsoft.com/office/drawing/2014/chart" uri="{C3380CC4-5D6E-409C-BE32-E72D297353CC}">
              <c16:uniqueId val="{00000007-AB62-41C4-9272-F3490403E71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Лист1!$D$2:$D$4</c:f>
            </c:numRef>
          </c:val>
          <c:smooth val="0"/>
          <c:extLst>
            <c:ext xmlns:c16="http://schemas.microsoft.com/office/drawing/2014/chart" uri="{C3380CC4-5D6E-409C-BE32-E72D297353CC}">
              <c16:uniqueId val="{00000008-AB62-41C4-9272-F3490403E7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4817024"/>
        <c:axId val="214905600"/>
      </c:lineChart>
      <c:catAx>
        <c:axId val="2148170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4905600"/>
        <c:crosses val="autoZero"/>
        <c:auto val="1"/>
        <c:lblAlgn val="ctr"/>
        <c:lblOffset val="100"/>
        <c:noMultiLvlLbl val="0"/>
      </c:catAx>
      <c:valAx>
        <c:axId val="2149056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48170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7030A0"/>
                </a:solidFill>
              </a:rPr>
              <a:t>Динамика поступления в бюджет поселения  акциз по подакцизным товарам(продукции)</a:t>
            </a:r>
            <a:r>
              <a:rPr lang="ru-RU" baseline="0" dirty="0">
                <a:solidFill>
                  <a:srgbClr val="7030A0"/>
                </a:solidFill>
              </a:rPr>
              <a:t> в 2014</a:t>
            </a:r>
            <a:r>
              <a:rPr lang="en-US" baseline="0" dirty="0">
                <a:solidFill>
                  <a:srgbClr val="7030A0"/>
                </a:solidFill>
              </a:rPr>
              <a:t> -</a:t>
            </a:r>
            <a:r>
              <a:rPr lang="ru-RU" baseline="0" dirty="0">
                <a:solidFill>
                  <a:srgbClr val="7030A0"/>
                </a:solidFill>
              </a:rPr>
              <a:t>2016 годах </a:t>
            </a:r>
          </a:p>
          <a:p>
            <a:pPr>
              <a:defRPr/>
            </a:pPr>
            <a:r>
              <a:rPr lang="ru-RU" baseline="0" dirty="0">
                <a:solidFill>
                  <a:srgbClr val="7030A0"/>
                </a:solidFill>
              </a:rPr>
              <a:t>(тыс. руб.)</a:t>
            </a:r>
            <a:endParaRPr lang="ru-RU" dirty="0">
              <a:solidFill>
                <a:srgbClr val="7030A0"/>
              </a:solidFill>
            </a:endParaRPr>
          </a:p>
        </c:rich>
      </c:tx>
      <c:overlay val="0"/>
    </c:title>
    <c:autoTitleDeleted val="0"/>
    <c:view3D>
      <c:rotX val="20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1534.1</c:v>
                </c:pt>
                <c:pt idx="1">
                  <c:v>1027.5</c:v>
                </c:pt>
                <c:pt idx="2">
                  <c:v>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E2-405E-A387-FF7A4C1C5C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71213952"/>
        <c:axId val="171402752"/>
        <c:axId val="0"/>
      </c:bar3DChart>
      <c:catAx>
        <c:axId val="1712139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1402752"/>
        <c:crosses val="autoZero"/>
        <c:auto val="1"/>
        <c:lblAlgn val="ctr"/>
        <c:lblOffset val="100"/>
        <c:noMultiLvlLbl val="0"/>
      </c:catAx>
      <c:valAx>
        <c:axId val="171402752"/>
        <c:scaling>
          <c:orientation val="minMax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crossAx val="1712139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7030A0"/>
                </a:solidFill>
              </a:rPr>
              <a:t>Динамика</a:t>
            </a:r>
            <a:r>
              <a:rPr lang="ru-RU" baseline="0" dirty="0">
                <a:solidFill>
                  <a:srgbClr val="7030A0"/>
                </a:solidFill>
              </a:rPr>
              <a:t> поступления в бюджет поселения единого сельскохозяйственного налога</a:t>
            </a:r>
            <a:r>
              <a:rPr lang="en-US" baseline="0" dirty="0">
                <a:solidFill>
                  <a:srgbClr val="7030A0"/>
                </a:solidFill>
              </a:rPr>
              <a:t> </a:t>
            </a:r>
            <a:r>
              <a:rPr lang="ru-RU" baseline="0" dirty="0">
                <a:solidFill>
                  <a:srgbClr val="7030A0"/>
                </a:solidFill>
              </a:rPr>
              <a:t>в</a:t>
            </a:r>
            <a:r>
              <a:rPr lang="en-US" baseline="0" dirty="0">
                <a:solidFill>
                  <a:srgbClr val="7030A0"/>
                </a:solidFill>
              </a:rPr>
              <a:t> 201</a:t>
            </a:r>
            <a:r>
              <a:rPr lang="ru-RU" baseline="0" dirty="0">
                <a:solidFill>
                  <a:srgbClr val="7030A0"/>
                </a:solidFill>
              </a:rPr>
              <a:t>5</a:t>
            </a:r>
            <a:r>
              <a:rPr lang="en-US" baseline="0" dirty="0">
                <a:solidFill>
                  <a:srgbClr val="7030A0"/>
                </a:solidFill>
              </a:rPr>
              <a:t>-201</a:t>
            </a:r>
            <a:r>
              <a:rPr lang="ru-RU" baseline="0" dirty="0">
                <a:solidFill>
                  <a:srgbClr val="7030A0"/>
                </a:solidFill>
              </a:rPr>
              <a:t>7</a:t>
            </a:r>
            <a:r>
              <a:rPr lang="en-US" baseline="0" dirty="0">
                <a:solidFill>
                  <a:srgbClr val="7030A0"/>
                </a:solidFill>
              </a:rPr>
              <a:t> </a:t>
            </a:r>
            <a:r>
              <a:rPr lang="ru-RU" baseline="0" dirty="0">
                <a:solidFill>
                  <a:srgbClr val="7030A0"/>
                </a:solidFill>
              </a:rPr>
              <a:t>годах </a:t>
            </a:r>
            <a:endParaRPr lang="ru-RU" dirty="0">
              <a:solidFill>
                <a:srgbClr val="7030A0"/>
              </a:solidFill>
            </a:endParaRPr>
          </a:p>
        </c:rich>
      </c:tx>
      <c:layout>
        <c:manualLayout>
          <c:xMode val="edge"/>
          <c:yMode val="edge"/>
          <c:x val="0.20717109747784596"/>
          <c:y val="1.6309887869520898E-2"/>
        </c:manualLayout>
      </c:layout>
      <c:overlay val="0"/>
    </c:title>
    <c:autoTitleDeleted val="0"/>
    <c:view3D>
      <c:rotX val="20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ЕДХН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20152</c:v>
                </c:pt>
                <c:pt idx="1">
                  <c:v>20162</c:v>
                </c:pt>
                <c:pt idx="2">
                  <c:v>2017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679.9</c:v>
                </c:pt>
                <c:pt idx="1">
                  <c:v>296</c:v>
                </c:pt>
                <c:pt idx="2">
                  <c:v>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07-4523-8F03-1DE0131AB2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72707200"/>
        <c:axId val="172745856"/>
        <c:axId val="0"/>
      </c:bar3DChart>
      <c:catAx>
        <c:axId val="172707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2745856"/>
        <c:crosses val="autoZero"/>
        <c:auto val="1"/>
        <c:lblAlgn val="ctr"/>
        <c:lblOffset val="100"/>
        <c:noMultiLvlLbl val="0"/>
      </c:catAx>
      <c:valAx>
        <c:axId val="1727458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тыс.руб.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1727072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7030A0"/>
                </a:solidFill>
              </a:rPr>
              <a:t>Динамика</a:t>
            </a:r>
            <a:r>
              <a:rPr lang="ru-RU" baseline="0" dirty="0">
                <a:solidFill>
                  <a:srgbClr val="7030A0"/>
                </a:solidFill>
              </a:rPr>
              <a:t> поступления в бюджет поселения единого сельскохозяйственного налога</a:t>
            </a:r>
            <a:r>
              <a:rPr lang="en-US" baseline="0" dirty="0">
                <a:solidFill>
                  <a:srgbClr val="7030A0"/>
                </a:solidFill>
              </a:rPr>
              <a:t> </a:t>
            </a:r>
            <a:r>
              <a:rPr lang="ru-RU" baseline="0" dirty="0">
                <a:solidFill>
                  <a:srgbClr val="7030A0"/>
                </a:solidFill>
              </a:rPr>
              <a:t>в</a:t>
            </a:r>
            <a:r>
              <a:rPr lang="en-US" baseline="0" dirty="0">
                <a:solidFill>
                  <a:srgbClr val="7030A0"/>
                </a:solidFill>
              </a:rPr>
              <a:t> 201</a:t>
            </a:r>
            <a:r>
              <a:rPr lang="ru-RU" baseline="0" dirty="0">
                <a:solidFill>
                  <a:srgbClr val="7030A0"/>
                </a:solidFill>
              </a:rPr>
              <a:t>5</a:t>
            </a:r>
            <a:r>
              <a:rPr lang="en-US" baseline="0" dirty="0">
                <a:solidFill>
                  <a:srgbClr val="7030A0"/>
                </a:solidFill>
              </a:rPr>
              <a:t>-201</a:t>
            </a:r>
            <a:r>
              <a:rPr lang="ru-RU" baseline="0" dirty="0">
                <a:solidFill>
                  <a:srgbClr val="7030A0"/>
                </a:solidFill>
              </a:rPr>
              <a:t>7</a:t>
            </a:r>
            <a:r>
              <a:rPr lang="en-US" baseline="0" dirty="0">
                <a:solidFill>
                  <a:srgbClr val="7030A0"/>
                </a:solidFill>
              </a:rPr>
              <a:t> </a:t>
            </a:r>
            <a:r>
              <a:rPr lang="ru-RU" baseline="0" dirty="0">
                <a:solidFill>
                  <a:srgbClr val="7030A0"/>
                </a:solidFill>
              </a:rPr>
              <a:t>годах </a:t>
            </a:r>
            <a:endParaRPr lang="ru-RU" dirty="0">
              <a:solidFill>
                <a:srgbClr val="7030A0"/>
              </a:solidFill>
            </a:endParaRPr>
          </a:p>
        </c:rich>
      </c:tx>
      <c:layout>
        <c:manualLayout>
          <c:xMode val="edge"/>
          <c:yMode val="edge"/>
          <c:x val="0.20717109747784596"/>
          <c:y val="1.6309887869520898E-2"/>
        </c:manualLayout>
      </c:layout>
      <c:overlay val="0"/>
    </c:title>
    <c:autoTitleDeleted val="0"/>
    <c:view3D>
      <c:rotX val="20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ЕДХН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20152</c:v>
                </c:pt>
                <c:pt idx="1">
                  <c:v>20162</c:v>
                </c:pt>
                <c:pt idx="2">
                  <c:v>2017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679.9</c:v>
                </c:pt>
                <c:pt idx="1">
                  <c:v>296</c:v>
                </c:pt>
                <c:pt idx="2">
                  <c:v>376.9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E2-492C-9EE0-7776BA829E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72147072"/>
        <c:axId val="172233856"/>
        <c:axId val="0"/>
      </c:bar3DChart>
      <c:catAx>
        <c:axId val="172147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2233856"/>
        <c:crosses val="autoZero"/>
        <c:auto val="1"/>
        <c:lblAlgn val="ctr"/>
        <c:lblOffset val="100"/>
        <c:noMultiLvlLbl val="0"/>
      </c:catAx>
      <c:valAx>
        <c:axId val="1722338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тыс.руб.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1721470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7030A0"/>
                </a:solidFill>
              </a:rPr>
              <a:t>Динамика</a:t>
            </a:r>
            <a:r>
              <a:rPr lang="ru-RU" baseline="0" dirty="0">
                <a:solidFill>
                  <a:srgbClr val="7030A0"/>
                </a:solidFill>
              </a:rPr>
              <a:t> поступлений в бюджет поселения н</a:t>
            </a:r>
            <a:r>
              <a:rPr lang="ru-RU" dirty="0">
                <a:solidFill>
                  <a:srgbClr val="7030A0"/>
                </a:solidFill>
              </a:rPr>
              <a:t>алога на имущество физических лиц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в</a:t>
            </a:r>
            <a:r>
              <a:rPr lang="ru-RU" baseline="0" dirty="0">
                <a:solidFill>
                  <a:srgbClr val="7030A0"/>
                </a:solidFill>
              </a:rPr>
              <a:t> 2015-2017 годах</a:t>
            </a:r>
            <a:endParaRPr lang="ru-RU" dirty="0">
              <a:solidFill>
                <a:srgbClr val="7030A0"/>
              </a:solidFill>
            </a:endParaRPr>
          </a:p>
        </c:rich>
      </c:tx>
      <c:overlay val="0"/>
    </c:title>
    <c:autoTitleDeleted val="0"/>
    <c:view3D>
      <c:rotX val="20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20152</c:v>
                </c:pt>
                <c:pt idx="1">
                  <c:v>20162</c:v>
                </c:pt>
                <c:pt idx="2">
                  <c:v>2017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430.8</c:v>
                </c:pt>
                <c:pt idx="1">
                  <c:v>673.8</c:v>
                </c:pt>
                <c:pt idx="2">
                  <c:v>360.9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81-4F34-A2AD-A5863F5166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73588864"/>
        <c:axId val="173590400"/>
        <c:axId val="0"/>
      </c:bar3DChart>
      <c:catAx>
        <c:axId val="173588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3590400"/>
        <c:crosses val="autoZero"/>
        <c:auto val="1"/>
        <c:lblAlgn val="ctr"/>
        <c:lblOffset val="100"/>
        <c:noMultiLvlLbl val="0"/>
      </c:catAx>
      <c:valAx>
        <c:axId val="1735904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Тыс.руб.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1735888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7030A0"/>
                </a:solidFill>
              </a:rPr>
              <a:t>Динамика</a:t>
            </a:r>
            <a:r>
              <a:rPr lang="ru-RU" baseline="0" dirty="0">
                <a:solidFill>
                  <a:srgbClr val="7030A0"/>
                </a:solidFill>
              </a:rPr>
              <a:t> поступлений в бюджет поселения</a:t>
            </a:r>
            <a:r>
              <a:rPr lang="en-US" baseline="0" dirty="0">
                <a:solidFill>
                  <a:srgbClr val="7030A0"/>
                </a:solidFill>
              </a:rPr>
              <a:t> </a:t>
            </a:r>
            <a:r>
              <a:rPr lang="ru-RU" baseline="0" dirty="0">
                <a:solidFill>
                  <a:srgbClr val="7030A0"/>
                </a:solidFill>
              </a:rPr>
              <a:t>земельного налога</a:t>
            </a:r>
            <a:r>
              <a:rPr lang="en-US" baseline="0" dirty="0">
                <a:solidFill>
                  <a:srgbClr val="7030A0"/>
                </a:solidFill>
              </a:rPr>
              <a:t> </a:t>
            </a:r>
            <a:r>
              <a:rPr lang="ru-RU" baseline="0" dirty="0">
                <a:solidFill>
                  <a:srgbClr val="7030A0"/>
                </a:solidFill>
              </a:rPr>
              <a:t>в</a:t>
            </a:r>
            <a:r>
              <a:rPr lang="en-US" baseline="0" dirty="0">
                <a:solidFill>
                  <a:srgbClr val="7030A0"/>
                </a:solidFill>
              </a:rPr>
              <a:t> 201</a:t>
            </a:r>
            <a:r>
              <a:rPr lang="ru-RU" baseline="0" dirty="0">
                <a:solidFill>
                  <a:srgbClr val="7030A0"/>
                </a:solidFill>
              </a:rPr>
              <a:t>5</a:t>
            </a:r>
            <a:r>
              <a:rPr lang="en-US" baseline="0" dirty="0">
                <a:solidFill>
                  <a:srgbClr val="7030A0"/>
                </a:solidFill>
              </a:rPr>
              <a:t>-201</a:t>
            </a:r>
            <a:r>
              <a:rPr lang="ru-RU" baseline="0" dirty="0">
                <a:solidFill>
                  <a:srgbClr val="7030A0"/>
                </a:solidFill>
              </a:rPr>
              <a:t>7</a:t>
            </a:r>
            <a:r>
              <a:rPr lang="en-US" baseline="0" dirty="0">
                <a:solidFill>
                  <a:srgbClr val="7030A0"/>
                </a:solidFill>
              </a:rPr>
              <a:t> </a:t>
            </a:r>
            <a:r>
              <a:rPr lang="ru-RU" baseline="0" dirty="0">
                <a:solidFill>
                  <a:srgbClr val="7030A0"/>
                </a:solidFill>
              </a:rPr>
              <a:t> годах </a:t>
            </a:r>
            <a:endParaRPr lang="ru-RU" dirty="0">
              <a:solidFill>
                <a:srgbClr val="7030A0"/>
              </a:solidFill>
            </a:endParaRPr>
          </a:p>
        </c:rich>
      </c:tx>
      <c:overlay val="0"/>
    </c:title>
    <c:autoTitleDeleted val="0"/>
    <c:view3D>
      <c:rotX val="20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43147674025409"/>
          <c:y val="0.13058617672790901"/>
          <c:w val="0.84066191112613986"/>
          <c:h val="0.7961044089672276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20152</c:v>
                </c:pt>
                <c:pt idx="1">
                  <c:v>20162</c:v>
                </c:pt>
                <c:pt idx="2">
                  <c:v>2017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3253.2</c:v>
                </c:pt>
                <c:pt idx="1">
                  <c:v>4688.6000000000004</c:v>
                </c:pt>
                <c:pt idx="2">
                  <c:v>6242.5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62-4ED0-8EE8-AB4817B982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72074880"/>
        <c:axId val="172759296"/>
        <c:axId val="0"/>
      </c:bar3DChart>
      <c:catAx>
        <c:axId val="1720748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2759296"/>
        <c:crosses val="autoZero"/>
        <c:auto val="1"/>
        <c:lblAlgn val="ctr"/>
        <c:lblOffset val="100"/>
        <c:noMultiLvlLbl val="0"/>
      </c:catAx>
      <c:valAx>
        <c:axId val="1727592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err="1"/>
                  <a:t>Тыс.руб</a:t>
                </a:r>
                <a:r>
                  <a:rPr lang="ru-RU" dirty="0"/>
                  <a:t>.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1720748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7030A0"/>
                </a:solidFill>
              </a:rPr>
              <a:t>Динамика</a:t>
            </a:r>
            <a:r>
              <a:rPr lang="ru-RU" baseline="0" dirty="0">
                <a:solidFill>
                  <a:srgbClr val="7030A0"/>
                </a:solidFill>
              </a:rPr>
              <a:t> поступлений в бюджет поселения</a:t>
            </a:r>
            <a:r>
              <a:rPr lang="en-US" baseline="0" dirty="0">
                <a:solidFill>
                  <a:srgbClr val="7030A0"/>
                </a:solidFill>
              </a:rPr>
              <a:t> </a:t>
            </a:r>
            <a:r>
              <a:rPr lang="ru-RU" baseline="0" dirty="0">
                <a:solidFill>
                  <a:srgbClr val="7030A0"/>
                </a:solidFill>
              </a:rPr>
              <a:t>земельного налога</a:t>
            </a:r>
            <a:r>
              <a:rPr lang="en-US" baseline="0" dirty="0">
                <a:solidFill>
                  <a:srgbClr val="7030A0"/>
                </a:solidFill>
              </a:rPr>
              <a:t> </a:t>
            </a:r>
            <a:r>
              <a:rPr lang="ru-RU" baseline="0" dirty="0">
                <a:solidFill>
                  <a:srgbClr val="7030A0"/>
                </a:solidFill>
              </a:rPr>
              <a:t>в</a:t>
            </a:r>
            <a:r>
              <a:rPr lang="en-US" baseline="0" dirty="0">
                <a:solidFill>
                  <a:srgbClr val="7030A0"/>
                </a:solidFill>
              </a:rPr>
              <a:t> 201</a:t>
            </a:r>
            <a:r>
              <a:rPr lang="ru-RU" baseline="0" dirty="0">
                <a:solidFill>
                  <a:srgbClr val="7030A0"/>
                </a:solidFill>
              </a:rPr>
              <a:t>5</a:t>
            </a:r>
            <a:r>
              <a:rPr lang="en-US" baseline="0" dirty="0">
                <a:solidFill>
                  <a:srgbClr val="7030A0"/>
                </a:solidFill>
              </a:rPr>
              <a:t>-201</a:t>
            </a:r>
            <a:r>
              <a:rPr lang="ru-RU" baseline="0" dirty="0">
                <a:solidFill>
                  <a:srgbClr val="7030A0"/>
                </a:solidFill>
              </a:rPr>
              <a:t>7</a:t>
            </a:r>
            <a:r>
              <a:rPr lang="en-US" baseline="0" dirty="0">
                <a:solidFill>
                  <a:srgbClr val="7030A0"/>
                </a:solidFill>
              </a:rPr>
              <a:t> </a:t>
            </a:r>
            <a:r>
              <a:rPr lang="ru-RU" baseline="0" dirty="0">
                <a:solidFill>
                  <a:srgbClr val="7030A0"/>
                </a:solidFill>
              </a:rPr>
              <a:t> годах </a:t>
            </a:r>
            <a:endParaRPr lang="ru-RU" dirty="0">
              <a:solidFill>
                <a:srgbClr val="7030A0"/>
              </a:solidFill>
            </a:endParaRPr>
          </a:p>
        </c:rich>
      </c:tx>
      <c:overlay val="0"/>
    </c:title>
    <c:autoTitleDeleted val="0"/>
    <c:view3D>
      <c:rotX val="20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43147674025409"/>
          <c:y val="0.13058617672790901"/>
          <c:w val="0.84066191112613986"/>
          <c:h val="0.7961044089672276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20152</c:v>
                </c:pt>
                <c:pt idx="1">
                  <c:v>20162</c:v>
                </c:pt>
                <c:pt idx="2">
                  <c:v>2017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3253.2</c:v>
                </c:pt>
                <c:pt idx="1">
                  <c:v>4688.6000000000004</c:v>
                </c:pt>
                <c:pt idx="2">
                  <c:v>6242.5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FE-465F-B354-8ECC2180D5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76191360"/>
        <c:axId val="176235648"/>
        <c:axId val="0"/>
      </c:bar3DChart>
      <c:catAx>
        <c:axId val="1761913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6235648"/>
        <c:crosses val="autoZero"/>
        <c:auto val="1"/>
        <c:lblAlgn val="ctr"/>
        <c:lblOffset val="100"/>
        <c:noMultiLvlLbl val="0"/>
      </c:catAx>
      <c:valAx>
        <c:axId val="1762356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err="1"/>
                  <a:t>Тыс.руб</a:t>
                </a:r>
                <a:r>
                  <a:rPr lang="ru-RU" dirty="0"/>
                  <a:t>.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1761913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7030A0"/>
                </a:solidFill>
              </a:rPr>
              <a:t>Динамика</a:t>
            </a:r>
            <a:r>
              <a:rPr lang="ru-RU" baseline="0" dirty="0">
                <a:solidFill>
                  <a:srgbClr val="7030A0"/>
                </a:solidFill>
              </a:rPr>
              <a:t> поступлений в бюджет поселения госпошлины</a:t>
            </a:r>
            <a:r>
              <a:rPr lang="en-US" baseline="0" dirty="0">
                <a:solidFill>
                  <a:srgbClr val="7030A0"/>
                </a:solidFill>
              </a:rPr>
              <a:t> </a:t>
            </a:r>
            <a:endParaRPr lang="ru-RU" baseline="0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ru-RU" baseline="0" dirty="0">
                <a:solidFill>
                  <a:srgbClr val="7030A0"/>
                </a:solidFill>
              </a:rPr>
              <a:t>в 2015-2017 годах</a:t>
            </a:r>
            <a:endParaRPr lang="ru-RU" dirty="0">
              <a:solidFill>
                <a:srgbClr val="7030A0"/>
              </a:solidFill>
            </a:endParaRPr>
          </a:p>
        </c:rich>
      </c:tx>
      <c:overlay val="0"/>
    </c:title>
    <c:autoTitleDeleted val="0"/>
    <c:view3D>
      <c:rotX val="20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Госпошлина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Лист1!$B$1:$D$1</c:f>
              <c:strCache>
                <c:ptCount val="3"/>
                <c:pt idx="0">
                  <c:v>20152</c:v>
                </c:pt>
                <c:pt idx="1">
                  <c:v>20162</c:v>
                </c:pt>
                <c:pt idx="2">
                  <c:v>2017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83.8</c:v>
                </c:pt>
                <c:pt idx="1">
                  <c:v>1.9</c:v>
                </c:pt>
                <c:pt idx="2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EF-49ED-B01E-C26FBA3595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72817792"/>
        <c:axId val="176311680"/>
        <c:axId val="0"/>
      </c:bar3DChart>
      <c:catAx>
        <c:axId val="172817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6311680"/>
        <c:crosses val="autoZero"/>
        <c:auto val="1"/>
        <c:lblAlgn val="ctr"/>
        <c:lblOffset val="100"/>
        <c:noMultiLvlLbl val="0"/>
      </c:catAx>
      <c:valAx>
        <c:axId val="1763116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err="1"/>
                  <a:t>Тыс.руб</a:t>
                </a:r>
                <a:r>
                  <a:rPr lang="ru-RU" dirty="0"/>
                  <a:t>.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1728177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C48-9709-41B9-B1F4-BA38C48C1A1B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4C2EE1-739F-4CC8-B620-FBDFFEDF4C9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C48-9709-41B9-B1F4-BA38C48C1A1B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2EE1-739F-4CC8-B620-FBDFFEDF4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C48-9709-41B9-B1F4-BA38C48C1A1B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2EE1-739F-4CC8-B620-FBDFFEDF4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68FEC48-9709-41B9-B1F4-BA38C48C1A1B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D4C2EE1-739F-4CC8-B620-FBDFFEDF4C9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C48-9709-41B9-B1F4-BA38C48C1A1B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2EE1-739F-4CC8-B620-FBDFFEDF4C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C48-9709-41B9-B1F4-BA38C48C1A1B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2EE1-739F-4CC8-B620-FBDFFEDF4C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2EE1-739F-4CC8-B620-FBDFFEDF4C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C48-9709-41B9-B1F4-BA38C48C1A1B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C48-9709-41B9-B1F4-BA38C48C1A1B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2EE1-739F-4CC8-B620-FBDFFEDF4C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C48-9709-41B9-B1F4-BA38C48C1A1B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2EE1-739F-4CC8-B620-FBDFFEDF4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68FEC48-9709-41B9-B1F4-BA38C48C1A1B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4C2EE1-739F-4CC8-B620-FBDFFEDF4C9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EC48-9709-41B9-B1F4-BA38C48C1A1B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4C2EE1-739F-4CC8-B620-FBDFFEDF4C9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8FEC48-9709-41B9-B1F4-BA38C48C1A1B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D4C2EE1-739F-4CC8-B620-FBDFFEDF4C9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619268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ОТЧЕТ ОБ ИСПОЛНЕНИИ БЮДЖЕТА ИСТОМИНСКОГО СЕЛЬСКОГО ПОСЕЛЕНИЯ </a:t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b="1" dirty="0">
                <a:solidFill>
                  <a:srgbClr val="7030A0"/>
                </a:solidFill>
              </a:rPr>
              <a:t>ЗА 2017ГОД</a:t>
            </a:r>
          </a:p>
        </p:txBody>
      </p:sp>
    </p:spTree>
    <p:extLst>
      <p:ext uri="{BB962C8B-B14F-4D97-AF65-F5344CB8AC3E}">
        <p14:creationId xmlns:p14="http://schemas.microsoft.com/office/powerpoint/2010/main" val="359642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055660"/>
              </p:ext>
            </p:extLst>
          </p:nvPr>
        </p:nvGraphicFramePr>
        <p:xfrm>
          <a:off x="457200" y="548680"/>
          <a:ext cx="8229600" cy="5547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072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659899"/>
              </p:ext>
            </p:extLst>
          </p:nvPr>
        </p:nvGraphicFramePr>
        <p:xfrm>
          <a:off x="457200" y="476672"/>
          <a:ext cx="8229600" cy="5619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6250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058780"/>
              </p:ext>
            </p:extLst>
          </p:nvPr>
        </p:nvGraphicFramePr>
        <p:xfrm>
          <a:off x="395536" y="476672"/>
          <a:ext cx="822960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5486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621494"/>
              </p:ext>
            </p:extLst>
          </p:nvPr>
        </p:nvGraphicFramePr>
        <p:xfrm>
          <a:off x="395536" y="476672"/>
          <a:ext cx="822960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1968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51991"/>
              </p:ext>
            </p:extLst>
          </p:nvPr>
        </p:nvGraphicFramePr>
        <p:xfrm>
          <a:off x="467544" y="332656"/>
          <a:ext cx="8229600" cy="558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3559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4825494"/>
              </p:ext>
            </p:extLst>
          </p:nvPr>
        </p:nvGraphicFramePr>
        <p:xfrm>
          <a:off x="457200" y="548680"/>
          <a:ext cx="8229600" cy="5547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554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089648"/>
              </p:ext>
            </p:extLst>
          </p:nvPr>
        </p:nvGraphicFramePr>
        <p:xfrm>
          <a:off x="457200" y="404664"/>
          <a:ext cx="8229600" cy="5691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6948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606667"/>
              </p:ext>
            </p:extLst>
          </p:nvPr>
        </p:nvGraphicFramePr>
        <p:xfrm>
          <a:off x="457200" y="548680"/>
          <a:ext cx="8229600" cy="5547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7692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814510"/>
              </p:ext>
            </p:extLst>
          </p:nvPr>
        </p:nvGraphicFramePr>
        <p:xfrm>
          <a:off x="467545" y="980722"/>
          <a:ext cx="8136904" cy="5759060"/>
        </p:xfrm>
        <a:graphic>
          <a:graphicData uri="http://schemas.openxmlformats.org/drawingml/2006/table">
            <a:tbl>
              <a:tblPr/>
              <a:tblGrid>
                <a:gridCol w="3225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5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5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2015 год</a:t>
                      </a:r>
                      <a:endParaRPr kumimoji="0" lang="ru-R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год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ru-RU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Доходы всего в том числе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46213,7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21282,9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18625,0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Налоговые и неналоговые  в том числе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36691,8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10018,6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8609,5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Налог на доходы физических лиц</a:t>
                      </a:r>
                      <a:endParaRPr lang="ru-RU" sz="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2388,8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2543,9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1132,4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Акцизы по подакцизным товаром (продукции), производимым на территории РФ</a:t>
                      </a:r>
                      <a:endParaRPr lang="ru-RU" sz="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1027,5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1429,0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773,5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Единый сельскохозяйственный налог</a:t>
                      </a:r>
                      <a:endParaRPr lang="ru-RU" sz="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679,9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296,0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376,9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Налог на имущество физических лиц</a:t>
                      </a:r>
                      <a:endParaRPr lang="ru-RU" sz="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430,8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673,8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6603,4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Земельный налог</a:t>
                      </a:r>
                      <a:endParaRPr lang="ru-RU" sz="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3253,2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4688,6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6242,5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Государственная пошлина</a:t>
                      </a:r>
                      <a:endParaRPr lang="ru-RU" sz="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83,8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17,9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18,4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Доходы, полученные в виде арендной платы за зем.уч.</a:t>
                      </a:r>
                      <a:endParaRPr lang="ru-RU" sz="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Доходы от сдачи в аренду имущества</a:t>
                      </a:r>
                      <a:endParaRPr lang="ru-RU" sz="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239,9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369,2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445,4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Доходы от продажи имущества</a:t>
                      </a:r>
                      <a:endParaRPr lang="ru-RU" sz="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428,6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Доходы от продажи земельных участков</a:t>
                      </a:r>
                      <a:endParaRPr lang="ru-RU" sz="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27349,0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9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Штрафы</a:t>
                      </a:r>
                      <a:endParaRPr lang="ru-RU" sz="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36,8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Безвозмездные поступления</a:t>
                      </a:r>
                      <a:endParaRPr lang="ru-RU" sz="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9521,9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11264,3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10015,5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Дотация на выравнивание бюджетной обеспеченности</a:t>
                      </a:r>
                      <a:endParaRPr lang="ru-RU" sz="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9027,4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7110,6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8202,7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79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Субвенция бюджета на осуществление первичного воинского учета</a:t>
                      </a:r>
                      <a:endParaRPr lang="ru-RU" sz="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164,7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174,8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173,3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79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Субвенция бюджета поселения на выполнение передаваемых полномочий субъектов РФ</a:t>
                      </a:r>
                      <a:endParaRPr lang="ru-RU" sz="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4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Иные межбюджетные трансферты</a:t>
                      </a:r>
                      <a:endParaRPr lang="ru-RU" sz="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329,4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3378,7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1639,3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4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Прочие безвозмездные поступления</a:t>
                      </a:r>
                      <a:endParaRPr lang="ru-RU" sz="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8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r>
                        <a:rPr lang="ru-RU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28" marR="4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08912" cy="792088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rgbClr val="7030A0"/>
                </a:solidFill>
              </a:rPr>
              <a:t>ДОХОДЫ БЮДЖЕТА ПОСЕЛЕНИЯ </a:t>
            </a:r>
            <a:br>
              <a:rPr lang="ru-RU" sz="1800" dirty="0">
                <a:solidFill>
                  <a:srgbClr val="7030A0"/>
                </a:solidFill>
              </a:rPr>
            </a:br>
            <a:r>
              <a:rPr lang="ru-RU" sz="1800" dirty="0">
                <a:solidFill>
                  <a:srgbClr val="7030A0"/>
                </a:solidFill>
              </a:rPr>
              <a:t>в 201</a:t>
            </a:r>
            <a:r>
              <a:rPr lang="en-US" sz="1800" dirty="0">
                <a:solidFill>
                  <a:srgbClr val="7030A0"/>
                </a:solidFill>
              </a:rPr>
              <a:t>5</a:t>
            </a:r>
            <a:r>
              <a:rPr lang="ru-RU" sz="1800" dirty="0">
                <a:solidFill>
                  <a:srgbClr val="7030A0"/>
                </a:solidFill>
              </a:rPr>
              <a:t>-201</a:t>
            </a:r>
            <a:r>
              <a:rPr lang="en-US" sz="1800" dirty="0">
                <a:solidFill>
                  <a:srgbClr val="7030A0"/>
                </a:solidFill>
              </a:rPr>
              <a:t>7</a:t>
            </a:r>
            <a:r>
              <a:rPr lang="ru-RU" sz="1800" dirty="0">
                <a:solidFill>
                  <a:srgbClr val="7030A0"/>
                </a:solidFill>
              </a:rPr>
              <a:t> ГОДА( 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4200803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668850"/>
              </p:ext>
            </p:extLst>
          </p:nvPr>
        </p:nvGraphicFramePr>
        <p:xfrm>
          <a:off x="457200" y="764703"/>
          <a:ext cx="8229600" cy="5664797"/>
        </p:xfrm>
        <a:graphic>
          <a:graphicData uri="http://schemas.openxmlformats.org/drawingml/2006/table">
            <a:tbl>
              <a:tblPr/>
              <a:tblGrid>
                <a:gridCol w="3262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год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год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год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Расходы всего в том числе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46692,4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22149,5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17815,3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Общегосударственные вопросы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9669,5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7932,1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7813,8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Национальна оборона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164,7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174,8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173,3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1234,8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1221,6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887,1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Национальная экономика в том числе 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9805,5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4523,2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1639,3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Дорожное хозяйство (дорожный фонд)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9583,0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4487,2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1591,3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6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Другие вопросы в области национальной экономики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222,5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36,0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48,0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6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Жилищно - коммунальное хозяйство в том числе 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8190,6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8190,6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1957,0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Жилищное хозяйство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32,2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16,2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12,5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Коммунальное хозяйство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893,7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100,4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42,7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Благоустройство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7264,7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2345,9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1901,8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Культура, кинематография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11710,9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5593,1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5051,9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Социальная политика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96,5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180,4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116,5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Физическая культура и спорт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5819,9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61,8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100,5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Средства массовой информации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93" marR="584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-53144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rgbClr val="7030A0"/>
                </a:solidFill>
              </a:rPr>
              <a:t>РАСХОДЫ БЮДЖЕТА ПОСЕЛЕНИЯ В 201</a:t>
            </a:r>
            <a:r>
              <a:rPr lang="en-US" sz="1800" dirty="0">
                <a:solidFill>
                  <a:srgbClr val="7030A0"/>
                </a:solidFill>
              </a:rPr>
              <a:t>5</a:t>
            </a:r>
            <a:r>
              <a:rPr lang="ru-RU" sz="1800" dirty="0">
                <a:solidFill>
                  <a:srgbClr val="7030A0"/>
                </a:solidFill>
              </a:rPr>
              <a:t>-201</a:t>
            </a:r>
            <a:r>
              <a:rPr lang="en-US" sz="1800" dirty="0">
                <a:solidFill>
                  <a:srgbClr val="7030A0"/>
                </a:solidFill>
              </a:rPr>
              <a:t>7</a:t>
            </a:r>
            <a:r>
              <a:rPr lang="ru-RU" sz="1800" dirty="0">
                <a:solidFill>
                  <a:srgbClr val="7030A0"/>
                </a:solidFill>
              </a:rPr>
              <a:t> ГОДА ( 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34353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197764"/>
              </p:ext>
            </p:extLst>
          </p:nvPr>
        </p:nvGraphicFramePr>
        <p:xfrm>
          <a:off x="457200" y="1556793"/>
          <a:ext cx="8229601" cy="4608512"/>
        </p:xfrm>
        <a:graphic>
          <a:graphicData uri="http://schemas.openxmlformats.org/drawingml/2006/table">
            <a:tbl>
              <a:tblPr/>
              <a:tblGrid>
                <a:gridCol w="1495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9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9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3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50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16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9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Исполнение</a:t>
                      </a:r>
                      <a:endParaRPr lang="ru-RU" sz="9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2015 году(тыс.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руб.)</a:t>
                      </a:r>
                      <a:endParaRPr lang="ru-RU" sz="9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Динамика исполнения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 2014 году,%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Исполнение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2016 году(тыс.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руб.)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Динамика исполнения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 2015 году,%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Исполнение в 2017 году(</a:t>
                      </a:r>
                      <a:r>
                        <a:rPr lang="ru-RU" sz="1400" b="1" dirty="0" err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тыс.руб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.)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Динамика исполнения</a:t>
                      </a:r>
                      <a:endParaRPr lang="ru-RU" sz="14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 2015 году,%</a:t>
                      </a:r>
                      <a:endParaRPr lang="ru-RU" sz="14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Доходы, всего</a:t>
                      </a:r>
                      <a:endParaRPr lang="ru-RU" sz="9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46213,7</a:t>
                      </a:r>
                      <a:endParaRPr lang="ru-RU" sz="9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196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21282,9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18625,0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87,5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Налоговые и неналоговые</a:t>
                      </a:r>
                      <a:endParaRPr lang="ru-RU" sz="9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36692,0</a:t>
                      </a:r>
                      <a:endParaRPr lang="ru-RU" sz="9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10018,6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8112,7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79,6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Безвозмездные поступления</a:t>
                      </a:r>
                      <a:endParaRPr lang="ru-RU" sz="9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9521,7</a:t>
                      </a:r>
                      <a:endParaRPr lang="ru-RU" sz="9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11264,3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118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10015,5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89,0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Расходы</a:t>
                      </a:r>
                      <a:endParaRPr lang="ru-RU" sz="9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46692,4</a:t>
                      </a:r>
                      <a:endParaRPr lang="ru-RU" sz="9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208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22149,5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17815,3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80,0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Дефицит (профицит)</a:t>
                      </a:r>
                      <a:endParaRPr lang="ru-RU" sz="900" b="1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478,7</a:t>
                      </a:r>
                      <a:endParaRPr lang="ru-RU" sz="9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- 866,6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-809,7</a:t>
                      </a: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93,0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50" marR="57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rgbClr val="7030A0"/>
                </a:solidFill>
                <a:effectLst/>
              </a:rPr>
              <a:t>ОСНОВНЫЕ ХАРАКТЕРИСТИКИ ИСПОЛНЕНИЯ БЮДЖЕТА ПОСЕЛЕНИЯ </a:t>
            </a:r>
            <a:br>
              <a:rPr lang="ru-RU" sz="1800" dirty="0">
                <a:solidFill>
                  <a:srgbClr val="7030A0"/>
                </a:solidFill>
                <a:effectLst/>
              </a:rPr>
            </a:br>
            <a:r>
              <a:rPr lang="ru-RU" sz="1800" b="1" dirty="0">
                <a:solidFill>
                  <a:srgbClr val="7030A0"/>
                </a:solidFill>
                <a:effectLst/>
              </a:rPr>
              <a:t>ЗА 2015-2017 ГОДЫ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288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819067"/>
              </p:ext>
            </p:extLst>
          </p:nvPr>
        </p:nvGraphicFramePr>
        <p:xfrm>
          <a:off x="467543" y="1052514"/>
          <a:ext cx="8208914" cy="5472826"/>
        </p:xfrm>
        <a:graphic>
          <a:graphicData uri="http://schemas.openxmlformats.org/drawingml/2006/table">
            <a:tbl>
              <a:tblPr/>
              <a:tblGrid>
                <a:gridCol w="3253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5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8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2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3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3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год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3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3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год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en-US" sz="13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3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год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Расходов всего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37491,4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14305,1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17815,3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СОЦИАЛЬНЫЕ МУНИЦИПАЛЬНЫЕ ПРОГРАММЫ </a:t>
                      </a:r>
                      <a:r>
                        <a:rPr lang="ru-RU" sz="9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том числе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17436,5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5892,5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5166,0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Культура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11511,7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5593,1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4896,8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Социальная поддержка граждан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96,5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180,4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116,5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физической культуры и спорта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5819,9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61,8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100,5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Содействие центра занятости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8,4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57,2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52,2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ИНФРАСТРУКТУРНЫЕ МУНИЦИПАЛЬНЫЕ ПРОГРАММЫ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том числе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17979,3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6928,5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3496,1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транспортной системы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9583,0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4487,2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1591,3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Градостроительная политика поселения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222,5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36,0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Обеспечение качественными жилищно-коммунальными услугами населения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925,9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116,6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55,2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8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Комплексное благоустройство территории Истоминского сельского поселения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7247,9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2288,7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1849,6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Энегороэффективность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Охрана окружающей среды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8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ИНЫЕ  МУНИЦИПАЛЬНЫЕ ПРОГРАММЫ 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том числе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2075,6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1484,1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2165,8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Информационное сообщество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205,7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446,8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8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Обеспечение общественного порядка и противодействие преступности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233,2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8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Защита населения и территории от чрезвычайных ситуаций, обеспечение безопасности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1234,8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1221,6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887,1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Региональная политика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21,4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14,8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30,6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9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Управление имуществом</a:t>
                      </a:r>
                      <a:endParaRPr lang="ru-RU" sz="90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586,2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42,0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801,3</a:t>
                      </a:r>
                      <a:endParaRPr lang="ru-RU" sz="9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98" marR="538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rgbClr val="7030A0"/>
                </a:solidFill>
              </a:rPr>
              <a:t>СТРУКТУРА МУНИЦИПАЛЬНЫХ ПРОГРАММ БЮДЖЕТА ПОСЕЛЕНИЯ В 201</a:t>
            </a:r>
            <a:r>
              <a:rPr lang="en-US" sz="1800" dirty="0">
                <a:solidFill>
                  <a:srgbClr val="7030A0"/>
                </a:solidFill>
              </a:rPr>
              <a:t>5</a:t>
            </a:r>
            <a:r>
              <a:rPr lang="ru-RU" sz="1800" dirty="0">
                <a:solidFill>
                  <a:srgbClr val="7030A0"/>
                </a:solidFill>
              </a:rPr>
              <a:t>-201</a:t>
            </a:r>
            <a:r>
              <a:rPr lang="en-US" sz="1800" dirty="0">
                <a:solidFill>
                  <a:srgbClr val="7030A0"/>
                </a:solidFill>
              </a:rPr>
              <a:t>7</a:t>
            </a:r>
            <a:r>
              <a:rPr lang="ru-RU" sz="1800" dirty="0">
                <a:solidFill>
                  <a:srgbClr val="7030A0"/>
                </a:solidFill>
              </a:rPr>
              <a:t> ГОДА</a:t>
            </a:r>
          </a:p>
        </p:txBody>
      </p:sp>
    </p:spTree>
    <p:extLst>
      <p:ext uri="{BB962C8B-B14F-4D97-AF65-F5344CB8AC3E}">
        <p14:creationId xmlns:p14="http://schemas.microsoft.com/office/powerpoint/2010/main" val="3303370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103550"/>
              </p:ext>
            </p:extLst>
          </p:nvPr>
        </p:nvGraphicFramePr>
        <p:xfrm>
          <a:off x="323528" y="332656"/>
          <a:ext cx="822960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3478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63847"/>
              </p:ext>
            </p:extLst>
          </p:nvPr>
        </p:nvGraphicFramePr>
        <p:xfrm>
          <a:off x="457200" y="476672"/>
          <a:ext cx="8229600" cy="5619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57471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rgbClr val="7030A0"/>
                </a:solidFill>
              </a:rPr>
              <a:t>МОНИТОРИНГ ИСПОЛНЕНИЯ УТВЕРЖДЕННОГО ДЛЯ ИСТОМИНСКОГО СЕЛЬСКОГО ПОСЕЛЕНИЯ НОРМАТИВА НА СОДЕРЖАНИЕ ОРГАНОВ МЕСТНОГО САМОУПРАВЛЕНИЯ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946124"/>
              </p:ext>
            </p:extLst>
          </p:nvPr>
        </p:nvGraphicFramePr>
        <p:xfrm>
          <a:off x="457200" y="1524000"/>
          <a:ext cx="555496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48680" y="2680864"/>
            <a:ext cx="10369152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3390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901353"/>
              </p:ext>
            </p:extLst>
          </p:nvPr>
        </p:nvGraphicFramePr>
        <p:xfrm>
          <a:off x="457200" y="404664"/>
          <a:ext cx="8229600" cy="5691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3025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rgbClr val="7030A0"/>
                </a:solidFill>
              </a:rPr>
              <a:t>CРЕДНЕДУШЕВОЙ БЮДЖЕТНЫЙ ДОХОД  ИСТОМИНСКОГО СЕЛЬСКОГО ПОСЕЛЕНИЯ В 201</a:t>
            </a:r>
            <a:r>
              <a:rPr lang="en-US" sz="1800" dirty="0">
                <a:solidFill>
                  <a:srgbClr val="7030A0"/>
                </a:solidFill>
              </a:rPr>
              <a:t>5</a:t>
            </a:r>
            <a:r>
              <a:rPr lang="ru-RU" sz="1800" dirty="0">
                <a:solidFill>
                  <a:srgbClr val="7030A0"/>
                </a:solidFill>
              </a:rPr>
              <a:t>-201</a:t>
            </a:r>
            <a:r>
              <a:rPr lang="en-US" sz="1800" dirty="0">
                <a:solidFill>
                  <a:srgbClr val="7030A0"/>
                </a:solidFill>
              </a:rPr>
              <a:t>7</a:t>
            </a:r>
            <a:r>
              <a:rPr lang="ru-RU" sz="1800" dirty="0">
                <a:solidFill>
                  <a:srgbClr val="7030A0"/>
                </a:solidFill>
              </a:rPr>
              <a:t> ГОДАХ (</a:t>
            </a:r>
            <a:r>
              <a:rPr lang="ru-RU" sz="1800" dirty="0" err="1">
                <a:solidFill>
                  <a:srgbClr val="7030A0"/>
                </a:solidFill>
              </a:rPr>
              <a:t>тыс.руб</a:t>
            </a:r>
            <a:r>
              <a:rPr lang="ru-RU" sz="1800" dirty="0">
                <a:solidFill>
                  <a:srgbClr val="7030A0"/>
                </a:solidFill>
              </a:rPr>
              <a:t>.)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245967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1735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rgbClr val="7030A0"/>
                </a:solidFill>
              </a:rPr>
              <a:t>КОНТАКТНАЯ ИНФОРМАЦИЯ </a:t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АДМИНИСТРАЦИЯ ИСТОМИНСКОГО СЕЛЬСКОГО ПОСЕЛЕНИЯ</a:t>
            </a:r>
          </a:p>
          <a:p>
            <a:r>
              <a:rPr lang="ru-RU" dirty="0">
                <a:solidFill>
                  <a:srgbClr val="7030A0"/>
                </a:solidFill>
              </a:rPr>
              <a:t>346705 Ростовская область, </a:t>
            </a:r>
            <a:r>
              <a:rPr lang="ru-RU" dirty="0" err="1">
                <a:solidFill>
                  <a:srgbClr val="7030A0"/>
                </a:solidFill>
              </a:rPr>
              <a:t>Аксайский</a:t>
            </a:r>
            <a:r>
              <a:rPr lang="ru-RU" dirty="0">
                <a:solidFill>
                  <a:srgbClr val="7030A0"/>
                </a:solidFill>
              </a:rPr>
              <a:t> район, поселок Дорожный , дом 25»А»</a:t>
            </a:r>
          </a:p>
          <a:p>
            <a:r>
              <a:rPr lang="ru-RU" dirty="0">
                <a:solidFill>
                  <a:srgbClr val="7030A0"/>
                </a:solidFill>
              </a:rPr>
              <a:t>Телефон: приемная (86350) 28-3-31,(86350)28-7-46</a:t>
            </a:r>
          </a:p>
          <a:p>
            <a:r>
              <a:rPr lang="en-US" dirty="0">
                <a:solidFill>
                  <a:srgbClr val="7030A0"/>
                </a:solidFill>
              </a:rPr>
              <a:t>E-mail</a:t>
            </a:r>
            <a:r>
              <a:rPr lang="ru-RU" dirty="0">
                <a:solidFill>
                  <a:srgbClr val="7030A0"/>
                </a:solidFill>
              </a:rPr>
              <a:t>:</a:t>
            </a:r>
            <a:r>
              <a:rPr lang="en-US" dirty="0">
                <a:solidFill>
                  <a:srgbClr val="7030A0"/>
                </a:solidFill>
              </a:rPr>
              <a:t>sp02025@donpac.ru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rgbClr val="7030A0"/>
                </a:solidFill>
              </a:rPr>
              <a:t>График работы: понедельник – пятница </a:t>
            </a:r>
            <a:r>
              <a:rPr lang="ru-RU">
                <a:solidFill>
                  <a:srgbClr val="7030A0"/>
                </a:solidFill>
              </a:rPr>
              <a:t>-   </a:t>
            </a:r>
          </a:p>
          <a:p>
            <a:r>
              <a:rPr lang="ru-RU">
                <a:solidFill>
                  <a:srgbClr val="7030A0"/>
                </a:solidFill>
              </a:rPr>
              <a:t>8.00 </a:t>
            </a:r>
            <a:r>
              <a:rPr lang="ru-RU" dirty="0">
                <a:solidFill>
                  <a:srgbClr val="7030A0"/>
                </a:solidFill>
              </a:rPr>
              <a:t>- 17.00</a:t>
            </a:r>
          </a:p>
          <a:p>
            <a:r>
              <a:rPr lang="ru-RU" dirty="0">
                <a:solidFill>
                  <a:srgbClr val="7030A0"/>
                </a:solidFill>
              </a:rPr>
              <a:t>Перерыв -  12.00 - 13-40</a:t>
            </a:r>
          </a:p>
          <a:p>
            <a:r>
              <a:rPr lang="ru-RU" dirty="0">
                <a:solidFill>
                  <a:srgbClr val="7030A0"/>
                </a:solidFill>
              </a:rPr>
              <a:t>Приемные дни  вторник и  четверг - 8.00 - 17.00</a:t>
            </a:r>
          </a:p>
          <a:p>
            <a:r>
              <a:rPr lang="ru-RU" dirty="0">
                <a:solidFill>
                  <a:srgbClr val="7030A0"/>
                </a:solidFill>
              </a:rPr>
              <a:t>Перерыв -  12.00 - 13-40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41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758263"/>
              </p:ext>
            </p:extLst>
          </p:nvPr>
        </p:nvGraphicFramePr>
        <p:xfrm>
          <a:off x="457200" y="620688"/>
          <a:ext cx="8229600" cy="5475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752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955053"/>
              </p:ext>
            </p:extLst>
          </p:nvPr>
        </p:nvGraphicFramePr>
        <p:xfrm>
          <a:off x="457200" y="548680"/>
          <a:ext cx="8229600" cy="5547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9309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402532"/>
              </p:ext>
            </p:extLst>
          </p:nvPr>
        </p:nvGraphicFramePr>
        <p:xfrm>
          <a:off x="457200" y="476672"/>
          <a:ext cx="8229600" cy="5619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7720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982036"/>
              </p:ext>
            </p:extLst>
          </p:nvPr>
        </p:nvGraphicFramePr>
        <p:xfrm>
          <a:off x="395536" y="620688"/>
          <a:ext cx="82296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9983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971992"/>
              </p:ext>
            </p:extLst>
          </p:nvPr>
        </p:nvGraphicFramePr>
        <p:xfrm>
          <a:off x="457200" y="548680"/>
          <a:ext cx="8229600" cy="5547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8353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658239"/>
              </p:ext>
            </p:extLst>
          </p:nvPr>
        </p:nvGraphicFramePr>
        <p:xfrm>
          <a:off x="457200" y="548680"/>
          <a:ext cx="8229600" cy="5547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3610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415797"/>
              </p:ext>
            </p:extLst>
          </p:nvPr>
        </p:nvGraphicFramePr>
        <p:xfrm>
          <a:off x="457200" y="332656"/>
          <a:ext cx="8229600" cy="5763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2018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400</TotalTime>
  <Words>915</Words>
  <Application>Microsoft Office PowerPoint</Application>
  <PresentationFormat>Экран (4:3)</PresentationFormat>
  <Paragraphs>356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Calibri</vt:lpstr>
      <vt:lpstr>Constantia</vt:lpstr>
      <vt:lpstr>Times New Roman</vt:lpstr>
      <vt:lpstr>Wingdings 2</vt:lpstr>
      <vt:lpstr>Бумажная</vt:lpstr>
      <vt:lpstr>ОТЧЕТ ОБ ИСПОЛНЕНИИ БЮДЖЕТА ИСТОМИНСКОГО СЕЛЬСКОГО ПОСЕЛЕНИЯ  ЗА 2017ГОД</vt:lpstr>
      <vt:lpstr>ОСНОВНЫЕ ХАРАКТЕРИСТИКИ ИСПОЛНЕНИЯ БЮДЖЕТА ПОСЕЛЕНИЯ  ЗА 2015-2017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ДОХОДЫ БЮДЖЕТА ПОСЕЛЕНИЯ  в 2015-2017 ГОДА( тыс. руб.)</vt:lpstr>
      <vt:lpstr>РАСХОДЫ БЮДЖЕТА ПОСЕЛЕНИЯ В 2015-2017 ГОДА ( тыс. руб.)</vt:lpstr>
      <vt:lpstr>СТРУКТУРА МУНИЦИПАЛЬНЫХ ПРОГРАММ БЮДЖЕТА ПОСЕЛЕНИЯ В 2015-2017 ГОДА</vt:lpstr>
      <vt:lpstr>Презентация PowerPoint</vt:lpstr>
      <vt:lpstr>Презентация PowerPoint</vt:lpstr>
      <vt:lpstr>МОНИТОРИНГ ИСПОЛНЕНИЯ УТВЕРЖДЕННОГО ДЛЯ ИСТОМИНСКОГО СЕЛЬСКОГО ПОСЕЛЕНИЯ НОРМАТИВА НА СОДЕРЖАНИЕ ОРГАНОВ МЕСТНОГО САМОУПРАВЛЕНИЯ</vt:lpstr>
      <vt:lpstr>Презентация PowerPoint</vt:lpstr>
      <vt:lpstr>CРЕДНЕДУШЕВОЙ БЮДЖЕТНЫЙ ДОХОД  ИСТОМИНСКОГО СЕЛЬСКОГО ПОСЕЛЕНИЯ В 2015-2017 ГОДАХ (тыс.руб.)</vt:lpstr>
      <vt:lpstr>Презентация PowerPoint</vt:lpstr>
    </vt:vector>
  </TitlesOfParts>
  <Company>DEPO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DEPO</dc:creator>
  <cp:lastModifiedBy>Финансы</cp:lastModifiedBy>
  <cp:revision>19</cp:revision>
  <dcterms:created xsi:type="dcterms:W3CDTF">2017-04-27T09:58:17Z</dcterms:created>
  <dcterms:modified xsi:type="dcterms:W3CDTF">2019-02-19T16:04:50Z</dcterms:modified>
</cp:coreProperties>
</file>