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0" r:id="rId6"/>
    <p:sldId id="271" r:id="rId7"/>
    <p:sldId id="272" r:id="rId8"/>
    <p:sldId id="273" r:id="rId9"/>
    <p:sldId id="278" r:id="rId10"/>
    <p:sldId id="279" r:id="rId11"/>
    <p:sldId id="280" r:id="rId12"/>
    <p:sldId id="282" r:id="rId13"/>
    <p:sldId id="285" r:id="rId14"/>
    <p:sldId id="286" r:id="rId15"/>
    <p:sldId id="266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инансы" initials="Ф" lastIdx="1" clrIdx="0">
    <p:extLst>
      <p:ext uri="{19B8F6BF-5375-455C-9EA6-DF929625EA0E}">
        <p15:presenceInfo xmlns:p15="http://schemas.microsoft.com/office/powerpoint/2012/main" userId="Финанс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701" autoAdjust="0"/>
  </p:normalViewPr>
  <p:slideViewPr>
    <p:cSldViewPr snapToGrid="0" showGuides="1">
      <p:cViewPr varScale="1">
        <p:scale>
          <a:sx n="80" d="100"/>
          <a:sy n="80" d="100"/>
        </p:scale>
        <p:origin x="4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>
        <a:scene3d>
          <a:camera prst="orthographicFront"/>
          <a:lightRig rig="threePt" dir="t"/>
        </a:scene3d>
      </dgm:spPr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>
        <a:sp3d>
          <a:bevelT/>
        </a:sp3d>
      </dgm:spPr>
      <dgm:t>
        <a:bodyPr rtlCol="0"/>
        <a:lstStyle/>
        <a:p>
          <a:pPr rtl="0"/>
          <a:r>
            <a:rPr lang="ru" sz="2400" dirty="0"/>
            <a:t>Указы Президента Российской Федерации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>
        <a:sp3d>
          <a:bevelT/>
        </a:sp3d>
      </dgm:spPr>
      <dgm:t>
        <a:bodyPr/>
        <a:lstStyle/>
        <a:p>
          <a:r>
            <a:rPr lang="ru-RU" sz="1600" dirty="0"/>
            <a:t>Основные направления бюджетной и налоговой политики</a:t>
          </a:r>
        </a:p>
        <a:p>
          <a:r>
            <a:rPr lang="ru-RU" sz="1600" dirty="0"/>
            <a:t> Истоминского сельского поселения на</a:t>
          </a:r>
          <a:r>
            <a:rPr lang="en-US" sz="1600" dirty="0"/>
            <a:t> </a:t>
          </a:r>
          <a:r>
            <a:rPr lang="ru-RU" sz="1600" dirty="0"/>
            <a:t>2021</a:t>
          </a:r>
          <a:r>
            <a:rPr lang="en-US" sz="1600" dirty="0"/>
            <a:t> </a:t>
          </a:r>
          <a:r>
            <a:rPr lang="ru-RU" sz="1600" dirty="0"/>
            <a:t>–</a:t>
          </a:r>
          <a:r>
            <a:rPr lang="en-US" sz="1600" dirty="0"/>
            <a:t> </a:t>
          </a:r>
          <a:r>
            <a:rPr lang="ru-RU" sz="1600" dirty="0"/>
            <a:t>2023</a:t>
          </a:r>
          <a:r>
            <a:rPr lang="en-US" sz="1600" dirty="0"/>
            <a:t> </a:t>
          </a:r>
          <a:r>
            <a:rPr lang="ru-RU" sz="1600" dirty="0"/>
            <a:t>годы</a:t>
          </a:r>
          <a:endParaRPr lang="en-US" sz="16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>
        <a:sp3d>
          <a:bevelT/>
        </a:sp3d>
      </dgm:spPr>
      <dgm:t>
        <a:bodyPr rtlCol="0"/>
        <a:lstStyle/>
        <a:p>
          <a:pPr rtl="0"/>
          <a:r>
            <a:rPr lang="ru-RU" sz="1600" dirty="0"/>
            <a:t>Прогноз социально-экономического развития </a:t>
          </a:r>
        </a:p>
        <a:p>
          <a:pPr rtl="0"/>
          <a:r>
            <a:rPr lang="ru-RU" sz="1600" dirty="0"/>
            <a:t>Истоминского сельского поселения на 2021 – 2023 годы</a:t>
          </a:r>
          <a:endParaRPr lang="en-US" sz="1600" dirty="0"/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>
        <a:sp3d>
          <a:bevelT/>
        </a:sp3d>
      </dgm:spPr>
      <dgm:t>
        <a:bodyPr rtlCol="0"/>
        <a:lstStyle/>
        <a:p>
          <a:pPr rtl="0"/>
          <a:r>
            <a:rPr lang="ru" sz="1800" dirty="0"/>
            <a:t>Бюджетный прогноз Истоминского сельского поселения на 2021-2024 годы</a:t>
          </a:r>
          <a:endParaRPr lang="en-US" sz="18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>
        <a:sp3d>
          <a:bevelT/>
        </a:sp3d>
      </dgm:spPr>
      <dgm:t>
        <a:bodyPr rtlCol="0"/>
        <a:lstStyle/>
        <a:p>
          <a:pPr rtl="0"/>
          <a:r>
            <a:rPr lang="ru" sz="1800" dirty="0"/>
            <a:t>Муниципальные программы Истоминского сельского поселения </a:t>
          </a:r>
          <a:endParaRPr lang="en-US" sz="18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>
        <a:sp3d>
          <a:bevelT/>
        </a:sp3d>
      </dgm:spPr>
    </dgm:pt>
    <dgm:pt modelId="{6AFAF6CF-EFD7-4778-92C6-8C468E5E0FB6}" type="pres">
      <dgm:prSet presAssocID="{00C18FBF-3FF5-4C16-97CF-AF03740D7AB6}" presName="theList" presStyleCnt="0"/>
      <dgm:spPr>
        <a:sp3d>
          <a:bevelT/>
        </a:sp3d>
      </dgm:spPr>
    </dgm:pt>
    <dgm:pt modelId="{C07E96C4-F3F1-4E5A-A4DC-FAEAADDE01E3}" type="pres">
      <dgm:prSet presAssocID="{B4F1B46E-22B2-4721-950C-8704487586DC}" presName="aNode" presStyleLbl="fgAcc1" presStyleIdx="0" presStyleCnt="5" custScaleX="285560" custLinFactY="-21179" custLinFactNeighborX="-42904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>
        <a:sp3d>
          <a:bevelT/>
        </a:sp3d>
      </dgm:spPr>
    </dgm:pt>
    <dgm:pt modelId="{B46737FF-DCA0-4281-8977-4DAE4881AACD}" type="pres">
      <dgm:prSet presAssocID="{F2881FB1-6580-4F21-A283-BFAA6F91D5D2}" presName="aNode" presStyleLbl="fgAcc1" presStyleIdx="1" presStyleCnt="5" custScaleX="285560" custLinFactY="-13254" custLinFactNeighborX="-22102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>
        <a:sp3d>
          <a:bevelT/>
        </a:sp3d>
      </dgm:spPr>
    </dgm:pt>
    <dgm:pt modelId="{B1E22192-C6E5-431F-BB77-E59930BC3F43}" type="pres">
      <dgm:prSet presAssocID="{6352CA33-6755-44BE-808F-400DA4CF80A7}" presName="aNode" presStyleLbl="fgAcc1" presStyleIdx="2" presStyleCnt="5" custScaleX="283941" custLinFactY="-1580" custLinFactNeighborX="-3926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>
        <a:sp3d>
          <a:bevelT/>
        </a:sp3d>
      </dgm:spPr>
    </dgm:pt>
    <dgm:pt modelId="{5B087422-8503-42CC-B365-7363CF63C295}" type="pres">
      <dgm:prSet presAssocID="{E6BD548E-D5B8-4BC9-B415-17CB501DE445}" presName="aNode" presStyleLbl="fgAcc1" presStyleIdx="3" presStyleCnt="5" custScaleX="283131" custLinFactNeighborX="12568" custLinFactNeighborY="31697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>
        <a:sp3d>
          <a:bevelT/>
        </a:sp3d>
      </dgm:spPr>
    </dgm:pt>
    <dgm:pt modelId="{487E8CF8-003D-47D0-8190-60523935466D}" type="pres">
      <dgm:prSet presAssocID="{7FCE83D9-631B-4420-BBFC-CA0AFA59F747}" presName="aNode" presStyleLbl="fgAcc1" presStyleIdx="4" presStyleCnt="5" custScaleX="281511" custLinFactY="9292" custLinFactNeighborX="23809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>
        <a:sp3d>
          <a:bevelT/>
        </a:sp3d>
      </dgm:spPr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</dgm:cxnLst>
  <dgm:bg>
    <a:solidFill>
      <a:schemeClr val="bg1"/>
    </a:solidFill>
    <a:effectLst>
      <a:glow rad="228600">
        <a:schemeClr val="accent6">
          <a:satMod val="175000"/>
          <a:alpha val="40000"/>
        </a:schemeClr>
      </a:glo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 rtlCol="0"/>
        <a:lstStyle/>
        <a:p>
          <a:pPr rtl="0"/>
          <a:r>
            <a:rPr lang="ru-RU" sz="2400" dirty="0"/>
            <a:t>Доходы всего 22 293,3 тыс.руб.,в том числе: 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/>
            <a:t>Налоговые и неналоговые доходы 8 637,9 тыс. руб</a:t>
          </a:r>
          <a:r>
            <a:rPr lang="ru-RU" sz="1800" dirty="0"/>
            <a:t>.</a:t>
          </a:r>
          <a:endParaRPr lang="en-US" sz="18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 rtlCol="0"/>
        <a:lstStyle/>
        <a:p>
          <a:pPr rtl="0"/>
          <a:r>
            <a:rPr lang="ru-RU" sz="2000" dirty="0"/>
            <a:t>Безвозмездные поступления 13 218,7 тыс. руб</a:t>
          </a:r>
          <a:r>
            <a:rPr lang="ru-RU" sz="1800" dirty="0"/>
            <a:t>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 rtlCol="0"/>
        <a:lstStyle/>
        <a:p>
          <a:pPr rtl="0"/>
          <a:r>
            <a:rPr lang="ru" sz="2000" dirty="0"/>
            <a:t>Пограммные расходы 15 352,5 тыс.руб. </a:t>
          </a:r>
          <a:endParaRPr lang="en-US" sz="20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 rtlCol="0"/>
        <a:lstStyle/>
        <a:p>
          <a:pPr rtl="0"/>
          <a:r>
            <a:rPr lang="ru-RU" sz="2400" dirty="0"/>
            <a:t>Расходы всего 24 018,4 </a:t>
          </a:r>
          <a:r>
            <a:rPr lang="ru-RU" sz="2400" dirty="0" err="1"/>
            <a:t>тыс.руб</a:t>
          </a:r>
          <a:r>
            <a:rPr lang="ru-RU" sz="2400" dirty="0"/>
            <a:t>., в том числе:</a:t>
          </a:r>
          <a:endParaRPr lang="en-US" sz="24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91485D1C-6D20-4288-BDA0-D67EE0F5F8B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/>
            <a:t>Непрограммные расходы </a:t>
          </a:r>
          <a:r>
            <a:rPr lang="ru-RU"/>
            <a:t>8 665,9 тыс</a:t>
          </a:r>
          <a:r>
            <a:rPr lang="ru-RU" dirty="0"/>
            <a:t>. руб.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/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>
        <a:scene3d>
          <a:camera prst="orthographicFront"/>
          <a:lightRig rig="threePt" dir="t"/>
        </a:scene3d>
        <a:sp3d>
          <a:bevelT/>
        </a:sp3d>
      </dgm:spPr>
    </dgm:pt>
    <dgm:pt modelId="{6AFAF6CF-EFD7-4778-92C6-8C468E5E0FB6}" type="pres">
      <dgm:prSet presAssocID="{00C18FBF-3FF5-4C16-97CF-AF03740D7AB6}" presName="theList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46737FF-DCA0-4281-8977-4DAE4881AACD}" type="pres">
      <dgm:prSet presAssocID="{F2881FB1-6580-4F21-A283-BFAA6F91D5D2}" presName="aNode" presStyleLbl="fgAcc1" presStyleIdx="1" presStyleCnt="6" custScaleX="285560" custLinFactY="-27521" custLinFactNeighborX="32389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19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>
    <a:solidFill>
      <a:schemeClr val="bg1"/>
    </a:solidFill>
    <a:effectLst>
      <a:glow rad="228600">
        <a:schemeClr val="accent6">
          <a:satMod val="175000"/>
          <a:alpha val="40000"/>
        </a:schemeClr>
      </a:glow>
    </a:effectLst>
  </dgm:bg>
  <dgm:whole>
    <a:ln>
      <a:solidFill>
        <a:schemeClr val="accent5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-RU" sz="2400" dirty="0">
              <a:solidFill>
                <a:schemeClr val="accent4">
                  <a:lumMod val="50000"/>
                </a:schemeClr>
              </a:solidFill>
            </a:rPr>
            <a:t>Доходы всего 24 444,5 тыс.</a:t>
          </a:r>
          <a:r>
            <a:rPr lang="ru-RU" sz="2400" dirty="0" err="1">
              <a:solidFill>
                <a:schemeClr val="accent4">
                  <a:lumMod val="50000"/>
                </a:schemeClr>
              </a:solidFill>
            </a:rPr>
            <a:t>руб</a:t>
          </a:r>
          <a:r>
            <a:rPr lang="ru-RU" sz="2400" dirty="0">
              <a:solidFill>
                <a:schemeClr val="accent4">
                  <a:lumMod val="50000"/>
                </a:schemeClr>
              </a:solidFill>
            </a:rPr>
            <a:t>.,в том числе: </a:t>
          </a:r>
          <a:endParaRPr lang="en-US" sz="2400" dirty="0">
            <a:solidFill>
              <a:schemeClr val="accent4">
                <a:lumMod val="50000"/>
              </a:schemeClr>
            </a:solidFill>
          </a:endParaRPr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2000" dirty="0">
              <a:solidFill>
                <a:schemeClr val="accent4">
                  <a:lumMod val="50000"/>
                </a:schemeClr>
              </a:solidFill>
            </a:rPr>
            <a:t>Налоговые и неналоговые доходы 8 386,6 тыс. руб</a:t>
          </a:r>
          <a:r>
            <a:rPr lang="ru-RU" sz="1800" dirty="0">
              <a:solidFill>
                <a:schemeClr val="accent4">
                  <a:lumMod val="50000"/>
                </a:schemeClr>
              </a:solidFill>
            </a:rPr>
            <a:t>.</a:t>
          </a:r>
          <a:endParaRPr lang="en-US" sz="1800" dirty="0">
            <a:solidFill>
              <a:schemeClr val="accent4">
                <a:lumMod val="50000"/>
              </a:schemeClr>
            </a:solidFill>
          </a:endParaRPr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2000" dirty="0">
              <a:solidFill>
                <a:schemeClr val="accent4">
                  <a:lumMod val="50000"/>
                </a:schemeClr>
              </a:solidFill>
            </a:rPr>
            <a:t>Безвозмездные поступления 16 057,9 тыс. руб.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ru" sz="2000" dirty="0">
              <a:solidFill>
                <a:schemeClr val="accent4">
                  <a:lumMod val="50000"/>
                </a:schemeClr>
              </a:solidFill>
            </a:rPr>
            <a:t>Пограммные расходы 16 355,7 тыс.руб. </a:t>
          </a:r>
          <a:endParaRPr lang="en-US" sz="2000" dirty="0">
            <a:solidFill>
              <a:schemeClr val="accent4">
                <a:lumMod val="50000"/>
              </a:schemeClr>
            </a:solidFill>
          </a:endParaRPr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>
            <a:solidFill>
              <a:schemeClr val="accent4">
                <a:lumMod val="50000"/>
              </a:schemeClr>
            </a:solidFill>
          </a:endParaRPr>
        </a:p>
      </dgm:t>
    </dgm:pt>
    <dgm:pt modelId="{E6BD548E-D5B8-4BC9-B415-17CB501DE445}">
      <dgm:prSet phldrT="[Text]" custT="1"/>
      <dgm:spPr/>
      <dgm:t>
        <a:bodyPr rtlCol="0"/>
        <a:lstStyle/>
        <a:p>
          <a:pPr rtl="0"/>
          <a:r>
            <a:rPr lang="ru-RU" sz="2400" dirty="0">
              <a:solidFill>
                <a:schemeClr val="accent4">
                  <a:lumMod val="50000"/>
                </a:schemeClr>
              </a:solidFill>
            </a:rPr>
            <a:t>Расходы всего 24 444,5 </a:t>
          </a:r>
          <a:r>
            <a:rPr lang="ru-RU" sz="2400" dirty="0" err="1">
              <a:solidFill>
                <a:schemeClr val="accent4">
                  <a:lumMod val="50000"/>
                </a:schemeClr>
              </a:solidFill>
            </a:rPr>
            <a:t>тыс.руб</a:t>
          </a:r>
          <a:r>
            <a:rPr lang="ru-RU" sz="2400" dirty="0">
              <a:solidFill>
                <a:schemeClr val="accent4">
                  <a:lumMod val="50000"/>
                </a:schemeClr>
              </a:solidFill>
            </a:rPr>
            <a:t>. в том числе:</a:t>
          </a:r>
          <a:endParaRPr lang="en-US" sz="2400" dirty="0">
            <a:solidFill>
              <a:schemeClr val="accent4">
                <a:lumMod val="50000"/>
              </a:schemeClr>
            </a:solidFill>
          </a:endParaRPr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1485D1C-6D20-4288-BDA0-D67EE0F5F8B8}">
      <dgm:prSet/>
      <dgm:spPr/>
      <dgm:t>
        <a:bodyPr/>
        <a:lstStyle/>
        <a:p>
          <a:r>
            <a:rPr lang="ru-RU" dirty="0">
              <a:solidFill>
                <a:schemeClr val="accent4">
                  <a:lumMod val="50000"/>
                </a:schemeClr>
              </a:solidFill>
            </a:rPr>
            <a:t>Непрограммные расходы 8 088,8 тыс. руб.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6" custScaleX="285560" custLinFactY="-27521" custLinFactNeighborX="32389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19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>
    <a:solidFill>
      <a:schemeClr val="bg1"/>
    </a:solidFill>
  </dgm:bg>
  <dgm:whole>
    <a:ln>
      <a:solidFill>
        <a:schemeClr val="accent4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-RU" sz="2400" dirty="0"/>
            <a:t>Доходы всего 19 575,7 тыс.руб.,в том числе: 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2000" dirty="0"/>
            <a:t>Налоговые и неналоговые доходы 8 421,1 тыс. руб.</a:t>
          </a:r>
          <a:endParaRPr lang="en-US" sz="20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2000" dirty="0"/>
            <a:t>Безвозмездные поступления 11 154,6 тыс. руб.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ru" sz="2000" dirty="0"/>
            <a:t>Пограммные расходы 11 013,6 тыс.руб. </a:t>
          </a:r>
          <a:endParaRPr lang="en-US" sz="20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/>
      <dgm:t>
        <a:bodyPr rtlCol="0"/>
        <a:lstStyle/>
        <a:p>
          <a:pPr rtl="0"/>
          <a:r>
            <a:rPr lang="ru-RU" sz="2400" dirty="0"/>
            <a:t>Расходы всего 19 575,7 тыс. руб. в том числе:</a:t>
          </a:r>
          <a:endParaRPr lang="en-US" sz="24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91485D1C-6D20-4288-BDA0-D67EE0F5F8B8}">
      <dgm:prSet custT="1"/>
      <dgm:spPr/>
      <dgm:t>
        <a:bodyPr/>
        <a:lstStyle/>
        <a:p>
          <a:r>
            <a:rPr lang="ru-RU" sz="2000" dirty="0"/>
            <a:t>Непрограммные расходы 8 562,1 </a:t>
          </a:r>
          <a:r>
            <a:rPr lang="ru-RU" sz="2000" dirty="0" err="1"/>
            <a:t>тыс.руб</a:t>
          </a:r>
          <a:r>
            <a:rPr lang="ru-RU" sz="2000" dirty="0"/>
            <a:t>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/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6" custScaleX="285560" custLinFactY="-25141" custLinFactNeighborX="32822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32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577842" y="238705"/>
          <a:ext cx="8486272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2400" kern="1200" dirty="0"/>
            <a:t>Указы Президента Российской Федерации</a:t>
          </a:r>
          <a:endParaRPr lang="en-US" sz="2400" kern="1200" dirty="0"/>
        </a:p>
      </dsp:txBody>
      <dsp:txXfrm>
        <a:off x="609576" y="270439"/>
        <a:ext cx="8422804" cy="586613"/>
      </dsp:txXfrm>
    </dsp:sp>
    <dsp:sp modelId="{B46737FF-DCA0-4281-8977-4DAE4881AACD}">
      <dsp:nvSpPr>
        <dsp:cNvPr id="0" name=""/>
        <dsp:cNvSpPr/>
      </dsp:nvSpPr>
      <dsp:spPr>
        <a:xfrm>
          <a:off x="1196036" y="1021565"/>
          <a:ext cx="8486272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914377"/>
              <a:satOff val="-174"/>
              <a:lumOff val="2157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Основные направления бюджетной и налоговой политики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Истоминского сельского поселения на</a:t>
          </a:r>
          <a:r>
            <a:rPr lang="en-US" sz="1600" kern="1200" dirty="0"/>
            <a:t> </a:t>
          </a:r>
          <a:r>
            <a:rPr lang="ru-RU" sz="1600" kern="1200" dirty="0"/>
            <a:t>2021</a:t>
          </a:r>
          <a:r>
            <a:rPr lang="en-US" sz="1600" kern="1200" dirty="0"/>
            <a:t> </a:t>
          </a:r>
          <a:r>
            <a:rPr lang="ru-RU" sz="1600" kern="1200" dirty="0"/>
            <a:t>–</a:t>
          </a:r>
          <a:r>
            <a:rPr lang="en-US" sz="1600" kern="1200" dirty="0"/>
            <a:t> </a:t>
          </a:r>
          <a:r>
            <a:rPr lang="ru-RU" sz="1600" kern="1200" dirty="0"/>
            <a:t>2023</a:t>
          </a:r>
          <a:r>
            <a:rPr lang="en-US" sz="1600" kern="1200" dirty="0"/>
            <a:t> </a:t>
          </a:r>
          <a:r>
            <a:rPr lang="ru-RU" sz="1600" kern="1200" dirty="0"/>
            <a:t>годы</a:t>
          </a:r>
          <a:endParaRPr lang="en-US" sz="1600" kern="1200" dirty="0"/>
        </a:p>
      </dsp:txBody>
      <dsp:txXfrm>
        <a:off x="1227770" y="1053299"/>
        <a:ext cx="8422804" cy="586613"/>
      </dsp:txXfrm>
    </dsp:sp>
    <dsp:sp modelId="{B1E22192-C6E5-431F-BB77-E59930BC3F43}">
      <dsp:nvSpPr>
        <dsp:cNvPr id="0" name=""/>
        <dsp:cNvSpPr/>
      </dsp:nvSpPr>
      <dsp:spPr>
        <a:xfrm>
          <a:off x="1760247" y="1828797"/>
          <a:ext cx="8438158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5828754"/>
              <a:satOff val="-348"/>
              <a:lumOff val="4314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Прогноз социально-экономического развития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Истоминского сельского поселения на 2021 – 2023 годы</a:t>
          </a:r>
          <a:endParaRPr lang="en-US" sz="1600" kern="1200" dirty="0"/>
        </a:p>
      </dsp:txBody>
      <dsp:txXfrm>
        <a:off x="1791981" y="1860531"/>
        <a:ext cx="8374690" cy="586613"/>
      </dsp:txXfrm>
    </dsp:sp>
    <dsp:sp modelId="{5B087422-8503-42CC-B365-7363CF63C295}">
      <dsp:nvSpPr>
        <dsp:cNvPr id="0" name=""/>
        <dsp:cNvSpPr/>
      </dsp:nvSpPr>
      <dsp:spPr>
        <a:xfrm>
          <a:off x="2262452" y="2677427"/>
          <a:ext cx="8414087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8743131"/>
              <a:satOff val="-522"/>
              <a:lumOff val="647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Муниципальные программы Истоминского сельского поселения </a:t>
          </a:r>
          <a:endParaRPr lang="en-US" sz="1800" kern="1200" dirty="0"/>
        </a:p>
      </dsp:txBody>
      <dsp:txXfrm>
        <a:off x="2294186" y="2709161"/>
        <a:ext cx="8350619" cy="586613"/>
      </dsp:txXfrm>
    </dsp:sp>
    <dsp:sp modelId="{487E8CF8-003D-47D0-8190-60523935466D}">
      <dsp:nvSpPr>
        <dsp:cNvPr id="0" name=""/>
        <dsp:cNvSpPr/>
      </dsp:nvSpPr>
      <dsp:spPr>
        <a:xfrm>
          <a:off x="2620583" y="3524677"/>
          <a:ext cx="8365943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Бюджетный прогноз Истоминского сельского поселения на 2021-2024 годы</a:t>
          </a:r>
          <a:endParaRPr lang="en-US" sz="1800" kern="1200" dirty="0"/>
        </a:p>
      </dsp:txBody>
      <dsp:txXfrm>
        <a:off x="2652317" y="3556411"/>
        <a:ext cx="8302475" cy="58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Доходы всего 22 293,3 тыс.руб.,в том числе: </a:t>
          </a:r>
          <a:endParaRPr lang="en-US" sz="2400" kern="1200" dirty="0"/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15400" y="851867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Налоговые и неналоговые доходы 8 637,9 тыс. руб</a:t>
          </a:r>
          <a:r>
            <a:rPr lang="ru-RU" sz="1800" kern="1200" dirty="0"/>
            <a:t>.</a:t>
          </a:r>
          <a:endParaRPr lang="en-US" sz="1800" kern="1200" dirty="0"/>
        </a:p>
      </dsp:txBody>
      <dsp:txXfrm>
        <a:off x="2841816" y="878283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26648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Безвозмездные поступления 13 218,7 тыс. руб</a:t>
          </a:r>
          <a:r>
            <a:rPr lang="ru-RU" sz="1800" kern="1200" dirty="0"/>
            <a:t>.</a:t>
          </a:r>
        </a:p>
      </dsp:txBody>
      <dsp:txXfrm>
        <a:off x="2853064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 всего 24 018,4 </a:t>
          </a:r>
          <a:r>
            <a:rPr lang="ru-RU" sz="2400" kern="1200" dirty="0" err="1"/>
            <a:t>тыс.руб</a:t>
          </a:r>
          <a:r>
            <a:rPr lang="ru-RU" sz="2400" kern="1200" dirty="0"/>
            <a:t>., в том числе:</a:t>
          </a:r>
          <a:endParaRPr lang="en-US" sz="2400" kern="1200" dirty="0"/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2000" kern="1200" dirty="0"/>
            <a:t>Пограммные расходы 15 352,5 тыс.руб. </a:t>
          </a:r>
          <a:endParaRPr lang="en-US" sz="2000" kern="1200" dirty="0"/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Непрограммные расходы </a:t>
          </a:r>
          <a:r>
            <a:rPr lang="ru-RU" sz="2100" kern="1200"/>
            <a:t>8 665,9 тыс</a:t>
          </a:r>
          <a:r>
            <a:rPr lang="ru-RU" sz="2100" kern="1200" dirty="0"/>
            <a:t>. руб.</a:t>
          </a:r>
        </a:p>
      </dsp:txBody>
      <dsp:txXfrm>
        <a:off x="2954090" y="3818736"/>
        <a:ext cx="8305117" cy="488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accent4">
                  <a:lumMod val="50000"/>
                </a:schemeClr>
              </a:solidFill>
            </a:rPr>
            <a:t>Доходы всего 24 444,5 тыс.</a:t>
          </a:r>
          <a:r>
            <a:rPr lang="ru-RU" sz="2400" kern="1200" dirty="0" err="1">
              <a:solidFill>
                <a:schemeClr val="accent4">
                  <a:lumMod val="50000"/>
                </a:schemeClr>
              </a:solidFill>
            </a:rPr>
            <a:t>руб</a:t>
          </a:r>
          <a:r>
            <a:rPr lang="ru-RU" sz="2400" kern="1200" dirty="0">
              <a:solidFill>
                <a:schemeClr val="accent4">
                  <a:lumMod val="50000"/>
                </a:schemeClr>
              </a:solidFill>
            </a:rPr>
            <a:t>.,в том числе: </a:t>
          </a:r>
          <a:endParaRPr lang="en-US" sz="2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15400" y="851867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4">
                  <a:lumMod val="50000"/>
                </a:schemeClr>
              </a:solidFill>
            </a:rPr>
            <a:t>Налоговые и неналоговые доходы 8 386,6 тыс. руб</a:t>
          </a:r>
          <a:r>
            <a:rPr lang="ru-RU" sz="1800" kern="1200" dirty="0">
              <a:solidFill>
                <a:schemeClr val="accent4">
                  <a:lumMod val="50000"/>
                </a:schemeClr>
              </a:solidFill>
            </a:rPr>
            <a:t>.</a:t>
          </a:r>
          <a:endParaRPr lang="en-US" sz="1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41816" y="878283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26648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4">
                  <a:lumMod val="50000"/>
                </a:schemeClr>
              </a:solidFill>
            </a:rPr>
            <a:t>Безвозмездные поступления 16 057,9 тыс. руб.</a:t>
          </a:r>
        </a:p>
      </dsp:txBody>
      <dsp:txXfrm>
        <a:off x="2853064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accent4">
                  <a:lumMod val="50000"/>
                </a:schemeClr>
              </a:solidFill>
            </a:rPr>
            <a:t>Расходы всего 24 444,5 </a:t>
          </a:r>
          <a:r>
            <a:rPr lang="ru-RU" sz="2400" kern="1200" dirty="0" err="1">
              <a:solidFill>
                <a:schemeClr val="accent4">
                  <a:lumMod val="50000"/>
                </a:schemeClr>
              </a:solidFill>
            </a:rPr>
            <a:t>тыс.руб</a:t>
          </a:r>
          <a:r>
            <a:rPr lang="ru-RU" sz="2400" kern="1200" dirty="0">
              <a:solidFill>
                <a:schemeClr val="accent4">
                  <a:lumMod val="50000"/>
                </a:schemeClr>
              </a:solidFill>
            </a:rPr>
            <a:t>. в том числе:</a:t>
          </a:r>
          <a:endParaRPr lang="en-US" sz="2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2000" kern="1200" dirty="0">
              <a:solidFill>
                <a:schemeClr val="accent4">
                  <a:lumMod val="50000"/>
                </a:schemeClr>
              </a:solidFill>
            </a:rPr>
            <a:t>Пограммные расходы 16 355,7 тыс.руб. </a:t>
          </a:r>
          <a:endParaRPr lang="en-US" sz="20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accent4">
                  <a:lumMod val="50000"/>
                </a:schemeClr>
              </a:solidFill>
            </a:rPr>
            <a:t>Непрограммные расходы 8 088,8 тыс. руб.</a:t>
          </a:r>
        </a:p>
      </dsp:txBody>
      <dsp:txXfrm>
        <a:off x="2954090" y="3818736"/>
        <a:ext cx="8305117" cy="488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Доходы всего 19 575,7 тыс.руб.,в том числе: </a:t>
          </a:r>
          <a:endParaRPr lang="en-US" sz="2400" kern="1200" dirty="0"/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28268" y="864746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Налоговые и неналоговые доходы 8 421,1 тыс. руб.</a:t>
          </a:r>
          <a:endParaRPr lang="en-US" sz="2000" kern="1200" dirty="0"/>
        </a:p>
      </dsp:txBody>
      <dsp:txXfrm>
        <a:off x="2854684" y="891162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65281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Безвозмездные поступления 11 154,6 тыс. руб.</a:t>
          </a:r>
        </a:p>
      </dsp:txBody>
      <dsp:txXfrm>
        <a:off x="2891697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 всего 19 575,7 тыс. руб. в том числе:</a:t>
          </a:r>
          <a:endParaRPr lang="en-US" sz="2400" kern="1200" dirty="0"/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2000" kern="1200" dirty="0"/>
            <a:t>Пограммные расходы 11 013,6 тыс.руб. </a:t>
          </a:r>
          <a:endParaRPr lang="en-US" sz="2000" kern="1200" dirty="0"/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Непрограммные расходы 8 562,1 </a:t>
          </a:r>
          <a:r>
            <a:rPr lang="ru-RU" sz="2000" kern="1200" dirty="0" err="1"/>
            <a:t>тыс.руб</a:t>
          </a:r>
          <a:r>
            <a:rPr lang="ru-RU" sz="2000" kern="1200" dirty="0"/>
            <a:t>.</a:t>
          </a:r>
        </a:p>
      </dsp:txBody>
      <dsp:txXfrm>
        <a:off x="2954090" y="3818736"/>
        <a:ext cx="8305117" cy="488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31.12.2020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31.12.2020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427705" cy="2219691"/>
          </a:xfrm>
        </p:spPr>
        <p:txBody>
          <a:bodyPr rtlCol="0" anchor="ctr">
            <a:normAutofit fontScale="90000"/>
          </a:bodyPr>
          <a:lstStyle/>
          <a:p>
            <a:pPr rtl="0"/>
            <a:r>
              <a:rPr lang="ru-RU" dirty="0"/>
              <a:t>БЮДЖЕТ ИСТОМИНСКОГО СЕЛЬСКОГО ПОСЕЛЕНИЯ АКСАЙСКОГО РАЙОНА на 2021год и плановый период 2022 и 2023 годов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F832AF-E348-4E68-8BCE-B384B5C47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305" y="1347369"/>
            <a:ext cx="3350795" cy="427137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148319E-F1AB-4231-B7B4-CD4266F260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111" r="1111"/>
          <a:stretch>
            <a:fillRect/>
          </a:stretch>
        </p:blipFill>
        <p:spPr>
          <a:xfrm flipH="1" flipV="1">
            <a:off x="12192000" y="1225139"/>
            <a:ext cx="104274" cy="8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C40DC-7D23-4A89-B3D9-04398575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параметры  бюджета Истоминского сельского  поселения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7AED054-C7A6-424D-84CD-1E1601AA6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320557"/>
              </p:ext>
            </p:extLst>
          </p:nvPr>
        </p:nvGraphicFramePr>
        <p:xfrm>
          <a:off x="772733" y="1918951"/>
          <a:ext cx="10312850" cy="4534807"/>
        </p:xfrm>
        <a:graphic>
          <a:graphicData uri="http://schemas.openxmlformats.org/drawingml/2006/table">
            <a:tbl>
              <a:tblPr/>
              <a:tblGrid>
                <a:gridCol w="3406507">
                  <a:extLst>
                    <a:ext uri="{9D8B030D-6E8A-4147-A177-3AD203B41FA5}">
                      <a16:colId xmlns:a16="http://schemas.microsoft.com/office/drawing/2014/main" val="3615068050"/>
                    </a:ext>
                  </a:extLst>
                </a:gridCol>
                <a:gridCol w="2333224">
                  <a:extLst>
                    <a:ext uri="{9D8B030D-6E8A-4147-A177-3AD203B41FA5}">
                      <a16:colId xmlns:a16="http://schemas.microsoft.com/office/drawing/2014/main" val="2537162162"/>
                    </a:ext>
                  </a:extLst>
                </a:gridCol>
                <a:gridCol w="2333224">
                  <a:extLst>
                    <a:ext uri="{9D8B030D-6E8A-4147-A177-3AD203B41FA5}">
                      <a16:colId xmlns:a16="http://schemas.microsoft.com/office/drawing/2014/main" val="778871249"/>
                    </a:ext>
                  </a:extLst>
                </a:gridCol>
                <a:gridCol w="2239895">
                  <a:extLst>
                    <a:ext uri="{9D8B030D-6E8A-4147-A177-3AD203B41FA5}">
                      <a16:colId xmlns:a16="http://schemas.microsoft.com/office/drawing/2014/main" val="243794687"/>
                    </a:ext>
                  </a:extLst>
                </a:gridCol>
              </a:tblGrid>
              <a:tr h="2489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Решения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45391"/>
                  </a:ext>
                </a:extLst>
              </a:tr>
              <a:tr h="248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476185"/>
                  </a:ext>
                </a:extLst>
              </a:tr>
              <a:tr h="248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21 856,6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021351"/>
                  </a:ext>
                </a:extLst>
              </a:tr>
              <a:tr h="248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86133"/>
                  </a:ext>
                </a:extLst>
              </a:tr>
              <a:tr h="497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8 637,9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8 386,6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277690"/>
                  </a:ext>
                </a:extLst>
              </a:tr>
              <a:tr h="474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236019"/>
                  </a:ext>
                </a:extLst>
              </a:tr>
              <a:tr h="320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073238"/>
                  </a:ext>
                </a:extLst>
              </a:tr>
              <a:tr h="497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Дефицит (-), профицит (+),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-2 161,8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216746"/>
                  </a:ext>
                </a:extLst>
              </a:tr>
              <a:tr h="497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% к объему собственных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93411"/>
                  </a:ext>
                </a:extLst>
              </a:tr>
              <a:tr h="746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Источники финансирования дефицита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14E00-6FA1-4E7F-ACE6-F85A1CDE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Участие в федеральных , региональных проектах бюджета Истоминского сельского поселения в 2021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9F527-C628-42BF-940C-11AA8D43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году: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</a:t>
            </a:r>
            <a:r>
              <a:rPr lang="ru-RU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целевой программе «Увековечение памяти погибших при защите Отечества на 2019-2024 годы» 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сумма проекта - 2160,2 тыс. руб. в том числе федеральный бюджет- 1500,8 тыс. руб., областной бюджет 224,3 тыс. руб., бюджет поселения -435,1 тыс. руб.</a:t>
            </a:r>
          </a:p>
          <a:p>
            <a:pPr algn="just"/>
            <a:r>
              <a:rPr lang="ru-RU" sz="2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проекте  «Сделаем вместе!» - проект инициативного бюджетирования Ростовской области  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сумма проекта - 2610,0 тыс. руб. , в том числе областной бюджет - 2000,00 тыс. руб., бюджет поселения – 360,0 тыс. руб., средства юридических лиц и индивидуальных предпринимателей - 250,0 тыс. руб.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650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0"/>
            <a:ext cx="9980682" cy="1096962"/>
          </a:xfrm>
        </p:spPr>
        <p:txBody>
          <a:bodyPr rtlCol="0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КОНТАКТНАЯ ИНФОРМАЦИЯ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АДМИНИСТРАЦИЯ ИСТОМИНСКОГО СЕЛЬСКОГО ПОСЕЛЕНИЯ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9543047" cy="4572000"/>
          </a:xfrm>
        </p:spPr>
        <p:txBody>
          <a:bodyPr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346707 Ростовская область, Аксайский район, поселок Дорожный , ул. Центральная дом 25»А»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Телефон: приемная (86350) 28-3-31,(86350)28-7-46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E-mail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sp02025@donpac.ru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График работы: понедельник – пятница -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8.00 - 17.00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Перерыв -  12.00 - 13-40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Приемные дни  вторник и  четверг - 8.00 - 17.00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Перерыв -  12.00 - 13-40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Основы формирования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168095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8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2021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982171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54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2022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86726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64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2023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460470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8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2B0A5-DA1A-4CFF-BBE1-DBED1377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68B3C90-4694-4751-981E-1B71AEFC7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144685"/>
              </p:ext>
            </p:extLst>
          </p:nvPr>
        </p:nvGraphicFramePr>
        <p:xfrm>
          <a:off x="489396" y="1600200"/>
          <a:ext cx="11423561" cy="5176680"/>
        </p:xfrm>
        <a:graphic>
          <a:graphicData uri="http://schemas.openxmlformats.org/drawingml/2006/table">
            <a:tbl>
              <a:tblPr/>
              <a:tblGrid>
                <a:gridCol w="6697015">
                  <a:extLst>
                    <a:ext uri="{9D8B030D-6E8A-4147-A177-3AD203B41FA5}">
                      <a16:colId xmlns:a16="http://schemas.microsoft.com/office/drawing/2014/main" val="962236657"/>
                    </a:ext>
                  </a:extLst>
                </a:gridCol>
                <a:gridCol w="875764">
                  <a:extLst>
                    <a:ext uri="{9D8B030D-6E8A-4147-A177-3AD203B41FA5}">
                      <a16:colId xmlns:a16="http://schemas.microsoft.com/office/drawing/2014/main" val="2841224424"/>
                    </a:ext>
                  </a:extLst>
                </a:gridCol>
                <a:gridCol w="785611">
                  <a:extLst>
                    <a:ext uri="{9D8B030D-6E8A-4147-A177-3AD203B41FA5}">
                      <a16:colId xmlns:a16="http://schemas.microsoft.com/office/drawing/2014/main" val="3073915019"/>
                    </a:ext>
                  </a:extLst>
                </a:gridCol>
                <a:gridCol w="875763">
                  <a:extLst>
                    <a:ext uri="{9D8B030D-6E8A-4147-A177-3AD203B41FA5}">
                      <a16:colId xmlns:a16="http://schemas.microsoft.com/office/drawing/2014/main" val="1108621098"/>
                    </a:ext>
                  </a:extLst>
                </a:gridCol>
                <a:gridCol w="694705">
                  <a:extLst>
                    <a:ext uri="{9D8B030D-6E8A-4147-A177-3AD203B41FA5}">
                      <a16:colId xmlns:a16="http://schemas.microsoft.com/office/drawing/2014/main" val="3073325824"/>
                    </a:ext>
                  </a:extLst>
                </a:gridCol>
                <a:gridCol w="715442">
                  <a:extLst>
                    <a:ext uri="{9D8B030D-6E8A-4147-A177-3AD203B41FA5}">
                      <a16:colId xmlns:a16="http://schemas.microsoft.com/office/drawing/2014/main" val="3383851715"/>
                    </a:ext>
                  </a:extLst>
                </a:gridCol>
                <a:gridCol w="779261">
                  <a:extLst>
                    <a:ext uri="{9D8B030D-6E8A-4147-A177-3AD203B41FA5}">
                      <a16:colId xmlns:a16="http://schemas.microsoft.com/office/drawing/2014/main" val="334769004"/>
                    </a:ext>
                  </a:extLst>
                </a:gridCol>
              </a:tblGrid>
              <a:tr h="787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 2020 года (РСД №195 от 25.12.2019г с изменениями на 28.12.2020.)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           2021 год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      прироста (снижения), %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198289"/>
                  </a:ext>
                </a:extLst>
              </a:tr>
              <a:tr h="316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4=3-2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5=3/2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40169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 всего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23885,4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21856,6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-2028,8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22044,9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15881,9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947801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8636,9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8637,9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8386,6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8421,1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397727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902,6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872,6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855074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902,6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872,6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359672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917" marR="6917" marT="6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-135,2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022987"/>
                  </a:ext>
                </a:extLst>
              </a:tr>
              <a:tr h="1251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6917" marR="6917" marT="6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6536,0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6562,4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6541,3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6541,3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116115"/>
                  </a:ext>
                </a:extLst>
              </a:tr>
              <a:tr h="1251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917" marR="6917" marT="6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636,3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785367"/>
                  </a:ext>
                </a:extLst>
              </a:tr>
              <a:tr h="1251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917" marR="6917" marT="6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6063,8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5905,0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-158,8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5905,0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5905,0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459484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6917" marR="6917" marT="6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2217,7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3055,1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837,4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3055,1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3055,1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94055"/>
                  </a:ext>
                </a:extLst>
              </a:tr>
              <a:tr h="83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физ.лица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3746,1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2849,9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-896,2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2849,9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2849,9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430387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986410"/>
                  </a:ext>
                </a:extLst>
              </a:tr>
              <a:tr h="220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358,3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395869"/>
                  </a:ext>
                </a:extLst>
              </a:tr>
              <a:tr h="368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103353"/>
                  </a:ext>
                </a:extLst>
              </a:tr>
              <a:tr h="1692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 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-161,2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068267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89681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доходы(инициативные платежи)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822699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15248,5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13218,7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-2029,8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16057,9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11154,6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780383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15118,5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13218,7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-1899,8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16057,9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11154,6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275039"/>
                  </a:ext>
                </a:extLst>
              </a:tr>
              <a:tr h="228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11501,4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8990,2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-2511,2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7286,0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8571,2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64544"/>
                  </a:ext>
                </a:extLst>
              </a:tr>
              <a:tr h="228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 бюджетной системы Российской Федерации 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231,5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240,4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44594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3385,8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3988,1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602,3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8529,1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2331,6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033822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-130,0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917" marR="6917" marT="6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126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7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0EB1B-F81E-4F05-B537-060EA5B8F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4BC260B-F16D-43EA-9437-EC7EB898A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47282"/>
              </p:ext>
            </p:extLst>
          </p:nvPr>
        </p:nvGraphicFramePr>
        <p:xfrm>
          <a:off x="476518" y="1513839"/>
          <a:ext cx="11165982" cy="5004170"/>
        </p:xfrm>
        <a:graphic>
          <a:graphicData uri="http://schemas.openxmlformats.org/drawingml/2006/table">
            <a:tbl>
              <a:tblPr/>
              <a:tblGrid>
                <a:gridCol w="3649123">
                  <a:extLst>
                    <a:ext uri="{9D8B030D-6E8A-4147-A177-3AD203B41FA5}">
                      <a16:colId xmlns:a16="http://schemas.microsoft.com/office/drawing/2014/main" val="1697076492"/>
                    </a:ext>
                  </a:extLst>
                </a:gridCol>
                <a:gridCol w="739914">
                  <a:extLst>
                    <a:ext uri="{9D8B030D-6E8A-4147-A177-3AD203B41FA5}">
                      <a16:colId xmlns:a16="http://schemas.microsoft.com/office/drawing/2014/main" val="2969121872"/>
                    </a:ext>
                  </a:extLst>
                </a:gridCol>
                <a:gridCol w="1160321">
                  <a:extLst>
                    <a:ext uri="{9D8B030D-6E8A-4147-A177-3AD203B41FA5}">
                      <a16:colId xmlns:a16="http://schemas.microsoft.com/office/drawing/2014/main" val="1541333572"/>
                    </a:ext>
                  </a:extLst>
                </a:gridCol>
                <a:gridCol w="1160321">
                  <a:extLst>
                    <a:ext uri="{9D8B030D-6E8A-4147-A177-3AD203B41FA5}">
                      <a16:colId xmlns:a16="http://schemas.microsoft.com/office/drawing/2014/main" val="3384030688"/>
                    </a:ext>
                  </a:extLst>
                </a:gridCol>
                <a:gridCol w="1160321">
                  <a:extLst>
                    <a:ext uri="{9D8B030D-6E8A-4147-A177-3AD203B41FA5}">
                      <a16:colId xmlns:a16="http://schemas.microsoft.com/office/drawing/2014/main" val="26941983"/>
                    </a:ext>
                  </a:extLst>
                </a:gridCol>
                <a:gridCol w="1008974">
                  <a:extLst>
                    <a:ext uri="{9D8B030D-6E8A-4147-A177-3AD203B41FA5}">
                      <a16:colId xmlns:a16="http://schemas.microsoft.com/office/drawing/2014/main" val="1678420166"/>
                    </a:ext>
                  </a:extLst>
                </a:gridCol>
                <a:gridCol w="1160321">
                  <a:extLst>
                    <a:ext uri="{9D8B030D-6E8A-4147-A177-3AD203B41FA5}">
                      <a16:colId xmlns:a16="http://schemas.microsoft.com/office/drawing/2014/main" val="340058218"/>
                    </a:ext>
                  </a:extLst>
                </a:gridCol>
                <a:gridCol w="1126687">
                  <a:extLst>
                    <a:ext uri="{9D8B030D-6E8A-4147-A177-3AD203B41FA5}">
                      <a16:colId xmlns:a16="http://schemas.microsoft.com/office/drawing/2014/main" val="2830071626"/>
                    </a:ext>
                  </a:extLst>
                </a:gridCol>
              </a:tblGrid>
              <a:tr h="565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Рз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2020 года*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вариант 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прироста (снижения), % 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130197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6=4/3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195849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- всего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23756,8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24018,4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24444,5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19575,7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437751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8625,8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8522,5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-103,3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7796,2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8260,5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214898"/>
                  </a:ext>
                </a:extLst>
              </a:tr>
              <a:tr h="328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598138"/>
                  </a:ext>
                </a:extLst>
              </a:tr>
              <a:tr h="503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7101,8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7971,3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869,5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7316,5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7316,5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711573"/>
                  </a:ext>
                </a:extLst>
              </a:tr>
              <a:tr h="403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368809"/>
                  </a:ext>
                </a:extLst>
              </a:tr>
              <a:tr h="22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753559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990907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1477,3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-1326,2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457,9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922,2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159182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63407"/>
                  </a:ext>
                </a:extLst>
              </a:tr>
              <a:tr h="22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403221"/>
                  </a:ext>
                </a:extLst>
              </a:tr>
              <a:tr h="214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1113,6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222023"/>
                  </a:ext>
                </a:extLst>
              </a:tr>
              <a:tr h="4524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-19,9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470312"/>
                  </a:ext>
                </a:extLst>
              </a:tr>
              <a:tr h="339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1093,7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286733"/>
                  </a:ext>
                </a:extLst>
              </a:tr>
              <a:tr h="152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2147,6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2263,0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8529,1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2331,6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900667"/>
                  </a:ext>
                </a:extLst>
              </a:tr>
              <a:tr h="141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Лесное хозяйство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0407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810104"/>
                  </a:ext>
                </a:extLst>
              </a:tr>
              <a:tr h="113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Дорожное хозяйство (дорожные фонды)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2097,6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2213,0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8479,1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2281,6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170306"/>
                  </a:ext>
                </a:extLst>
              </a:tr>
              <a:tr h="22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5656" marR="5656" marT="5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5656" marR="5656" marT="5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656" marR="5656" marT="5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5656" marR="5656" marT="5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5656" marR="5656" marT="5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992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7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390CC-D64C-407E-B3AB-E778485A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0C899DD-EA99-439B-ADA4-51EE82E9D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922180"/>
              </p:ext>
            </p:extLst>
          </p:nvPr>
        </p:nvGraphicFramePr>
        <p:xfrm>
          <a:off x="437882" y="1533861"/>
          <a:ext cx="11243257" cy="4595906"/>
        </p:xfrm>
        <a:graphic>
          <a:graphicData uri="http://schemas.openxmlformats.org/drawingml/2006/table">
            <a:tbl>
              <a:tblPr/>
              <a:tblGrid>
                <a:gridCol w="3674378">
                  <a:extLst>
                    <a:ext uri="{9D8B030D-6E8A-4147-A177-3AD203B41FA5}">
                      <a16:colId xmlns:a16="http://schemas.microsoft.com/office/drawing/2014/main" val="786656941"/>
                    </a:ext>
                  </a:extLst>
                </a:gridCol>
                <a:gridCol w="745034">
                  <a:extLst>
                    <a:ext uri="{9D8B030D-6E8A-4147-A177-3AD203B41FA5}">
                      <a16:colId xmlns:a16="http://schemas.microsoft.com/office/drawing/2014/main" val="653600245"/>
                    </a:ext>
                  </a:extLst>
                </a:gridCol>
                <a:gridCol w="1168351">
                  <a:extLst>
                    <a:ext uri="{9D8B030D-6E8A-4147-A177-3AD203B41FA5}">
                      <a16:colId xmlns:a16="http://schemas.microsoft.com/office/drawing/2014/main" val="3456781555"/>
                    </a:ext>
                  </a:extLst>
                </a:gridCol>
                <a:gridCol w="1168351">
                  <a:extLst>
                    <a:ext uri="{9D8B030D-6E8A-4147-A177-3AD203B41FA5}">
                      <a16:colId xmlns:a16="http://schemas.microsoft.com/office/drawing/2014/main" val="4178337688"/>
                    </a:ext>
                  </a:extLst>
                </a:gridCol>
                <a:gridCol w="1168351">
                  <a:extLst>
                    <a:ext uri="{9D8B030D-6E8A-4147-A177-3AD203B41FA5}">
                      <a16:colId xmlns:a16="http://schemas.microsoft.com/office/drawing/2014/main" val="1127605890"/>
                    </a:ext>
                  </a:extLst>
                </a:gridCol>
                <a:gridCol w="1015957">
                  <a:extLst>
                    <a:ext uri="{9D8B030D-6E8A-4147-A177-3AD203B41FA5}">
                      <a16:colId xmlns:a16="http://schemas.microsoft.com/office/drawing/2014/main" val="3253186791"/>
                    </a:ext>
                  </a:extLst>
                </a:gridCol>
                <a:gridCol w="1168351">
                  <a:extLst>
                    <a:ext uri="{9D8B030D-6E8A-4147-A177-3AD203B41FA5}">
                      <a16:colId xmlns:a16="http://schemas.microsoft.com/office/drawing/2014/main" val="4160150323"/>
                    </a:ext>
                  </a:extLst>
                </a:gridCol>
                <a:gridCol w="1134484">
                  <a:extLst>
                    <a:ext uri="{9D8B030D-6E8A-4147-A177-3AD203B41FA5}">
                      <a16:colId xmlns:a16="http://schemas.microsoft.com/office/drawing/2014/main" val="2243443923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4765,2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1981,6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-2783,6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1600,5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1185,5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461612"/>
                  </a:ext>
                </a:extLst>
              </a:tr>
              <a:tr h="186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712202"/>
                  </a:ext>
                </a:extLst>
              </a:tr>
              <a:tr h="186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-35,1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298043"/>
                  </a:ext>
                </a:extLst>
              </a:tr>
              <a:tr h="186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4603,0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1849,5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-2753,5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1149,1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1149,1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664228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62609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800801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Сбор ,удаление отходов и очистка сточных влд"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0602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025989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890578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77738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6665,1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8992,1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2327,0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5008,6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6279,0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950268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6665,1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8992,1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2327,0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5008,6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6279,0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24543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893325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758581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84852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179802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486214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81414"/>
                  </a:ext>
                </a:extLst>
              </a:tr>
              <a:tr h="20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-26,8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410806"/>
                  </a:ext>
                </a:extLst>
              </a:tr>
              <a:tr h="276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67451"/>
                  </a:ext>
                </a:extLst>
              </a:tr>
              <a:tr h="36605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 с учетом изменений, внесенных решением Собрания депутатов Истоминского сельского поселения от 28.12.2020 №239«О внесении изменений в решение Собрания депутатов Истоминского сельского поселения от  № 195 «О бюджете Истоминского сельского поселения Аксайского района на 2020 год и на плановый период 2021 и 2022 годов» </a:t>
                      </a:r>
                    </a:p>
                  </a:txBody>
                  <a:tcPr marL="7471" marR="7471" marT="74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66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38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E3FDA-FE67-4002-90E1-D7EEE314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Муниципальные программы бюджета Истоминского сельского поселения на 2021 год и плановый период 2022 и 2023 годов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C28EBF-A1FF-4D3F-953C-E79402152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221792"/>
              </p:ext>
            </p:extLst>
          </p:nvPr>
        </p:nvGraphicFramePr>
        <p:xfrm>
          <a:off x="515154" y="1600200"/>
          <a:ext cx="11217499" cy="4984040"/>
        </p:xfrm>
        <a:graphic>
          <a:graphicData uri="http://schemas.openxmlformats.org/drawingml/2006/table">
            <a:tbl>
              <a:tblPr/>
              <a:tblGrid>
                <a:gridCol w="419158">
                  <a:extLst>
                    <a:ext uri="{9D8B030D-6E8A-4147-A177-3AD203B41FA5}">
                      <a16:colId xmlns:a16="http://schemas.microsoft.com/office/drawing/2014/main" val="318968522"/>
                    </a:ext>
                  </a:extLst>
                </a:gridCol>
                <a:gridCol w="5069832">
                  <a:extLst>
                    <a:ext uri="{9D8B030D-6E8A-4147-A177-3AD203B41FA5}">
                      <a16:colId xmlns:a16="http://schemas.microsoft.com/office/drawing/2014/main" val="3682277825"/>
                    </a:ext>
                  </a:extLst>
                </a:gridCol>
                <a:gridCol w="1397199">
                  <a:extLst>
                    <a:ext uri="{9D8B030D-6E8A-4147-A177-3AD203B41FA5}">
                      <a16:colId xmlns:a16="http://schemas.microsoft.com/office/drawing/2014/main" val="3113731131"/>
                    </a:ext>
                  </a:extLst>
                </a:gridCol>
                <a:gridCol w="1756476">
                  <a:extLst>
                    <a:ext uri="{9D8B030D-6E8A-4147-A177-3AD203B41FA5}">
                      <a16:colId xmlns:a16="http://schemas.microsoft.com/office/drawing/2014/main" val="2405718792"/>
                    </a:ext>
                  </a:extLst>
                </a:gridCol>
                <a:gridCol w="1317357">
                  <a:extLst>
                    <a:ext uri="{9D8B030D-6E8A-4147-A177-3AD203B41FA5}">
                      <a16:colId xmlns:a16="http://schemas.microsoft.com/office/drawing/2014/main" val="443834529"/>
                    </a:ext>
                  </a:extLst>
                </a:gridCol>
                <a:gridCol w="1257477">
                  <a:extLst>
                    <a:ext uri="{9D8B030D-6E8A-4147-A177-3AD203B41FA5}">
                      <a16:colId xmlns:a16="http://schemas.microsoft.com/office/drawing/2014/main" val="30506897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программы 2020 года в </a:t>
                      </a:r>
                      <a:r>
                        <a:rPr lang="ru-RU" sz="10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объеме расходов, %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249745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1137,50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684347"/>
                  </a:ext>
                </a:extLst>
              </a:tr>
              <a:tr h="197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 программа Истоминского сельского поселения "Культура"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8992,10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37,44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5008,60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6279,00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772379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"Обеспечение качественными жилищно-коммунальными услугами населения"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0991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"Развитие транспортной системы"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2213,00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8479,10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2281,60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356545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"Развитие физической культуры и спорта"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2,93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54496"/>
                  </a:ext>
                </a:extLst>
              </a:tr>
              <a:tr h="214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поселения"Развитие муниципальной службы"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922391"/>
                  </a:ext>
                </a:extLst>
              </a:tr>
              <a:tr h="265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"Управление имуществом"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10301"/>
                  </a:ext>
                </a:extLst>
              </a:tr>
              <a:tr h="265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"Информационное общество"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9399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"Комплексное благоустройство территории поселения"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1837,80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04634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программа«Охрана окружающей среды и рациональное природопользование»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504948"/>
                  </a:ext>
                </a:extLst>
              </a:tr>
              <a:tr h="293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"Социальная поддержка граждан"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177,50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0,49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893541"/>
                  </a:ext>
                </a:extLst>
              </a:tr>
              <a:tr h="146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15352,50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63,67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16355,70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11013,60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657332"/>
                  </a:ext>
                </a:extLst>
              </a:tr>
              <a:tr h="20884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421351"/>
                  </a:ext>
                </a:extLst>
              </a:tr>
              <a:tr h="87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Непрограммные расходы, всего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8665,90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8 088,80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8562,1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37321"/>
                  </a:ext>
                </a:extLst>
              </a:tr>
              <a:tr h="158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объем расходов бюджета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24 018,40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24 444,50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19575,7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749412"/>
                  </a:ext>
                </a:extLst>
              </a:tr>
              <a:tr h="231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программы в % к общему объему расходов бюджета 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63,67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66,91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56,26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57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24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151</TotalTime>
  <Words>1707</Words>
  <Application>Microsoft Office PowerPoint</Application>
  <PresentationFormat>Широкоэкранный</PresentationFormat>
  <Paragraphs>660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Constantia</vt:lpstr>
      <vt:lpstr>Euphemia</vt:lpstr>
      <vt:lpstr>Plantagenet Cherokee</vt:lpstr>
      <vt:lpstr>Times New Roman</vt:lpstr>
      <vt:lpstr>Wingdings</vt:lpstr>
      <vt:lpstr>Wingdings 2</vt:lpstr>
      <vt:lpstr>Научная литература 16 х 9</vt:lpstr>
      <vt:lpstr>БЮДЖЕТ ИСТОМИНСКОГО СЕЛЬСКОГО ПОСЕЛЕНИЯ АКСАЙСКОГО РАЙОНА на 2021год и плановый период 2022 и 2023 годов</vt:lpstr>
      <vt:lpstr>Основы формирования бюджета Истоминского сельского поселения на 2021 год и плановый период 2022 и 2023 годов</vt:lpstr>
      <vt:lpstr>Основные параметры бюджета на 2021 год</vt:lpstr>
      <vt:lpstr>Основные параметры бюджета на 2022 год</vt:lpstr>
      <vt:lpstr>Основные параметры бюджета на 2023 год</vt:lpstr>
      <vt:lpstr>Доходы бюджета Истоминского сельского поселения на 2021 год и плановый период 2022 и 2023 годов</vt:lpstr>
      <vt:lpstr>Расходы бюджета Истоминского сельского поселения на 2021 год и плановый период 2022 и 2023 годов</vt:lpstr>
      <vt:lpstr>Расходы бюджета Истоминского сельского поселения на 2021 год и плановый период 2022 и 2023 годов</vt:lpstr>
      <vt:lpstr>Муниципальные программы бюджета Истоминского сельского поселения на 2021 год и плановый период 2022 и 2023 годов</vt:lpstr>
      <vt:lpstr>Основные параметры  бюджета Истоминского сельского  поселения </vt:lpstr>
      <vt:lpstr>Участие в федеральных , региональных проектах бюджета Истоминского сельского поселения в 2021 году</vt:lpstr>
      <vt:lpstr>КОНТАКТНАЯ ИНФОРМАЦИЯ  АДМИНИСТРАЦИЯ ИСТОМИНСКОГО СЕЛЬСКОГО ПОСЕЛЕНИЯ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ИСТОМИНСКОГО СЕЛЬСКОГО ПОСЕЛЕНИЯ АКСАЙСКОГО РАЙОНА на 2021год и плановый период 2022 и 2023 годов</dc:title>
  <dc:creator>Финансы</dc:creator>
  <cp:lastModifiedBy>Финансы</cp:lastModifiedBy>
  <cp:revision>18</cp:revision>
  <dcterms:created xsi:type="dcterms:W3CDTF">2020-12-11T13:37:49Z</dcterms:created>
  <dcterms:modified xsi:type="dcterms:W3CDTF">2020-12-31T11:30:00Z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