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6699FF"/>
    <a:srgbClr val="33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BE463A-9D9A-4E9E-9C50-6E3CE225A2D2}" type="doc">
      <dgm:prSet loTypeId="urn:microsoft.com/office/officeart/2005/8/layout/vList6" loCatId="list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F69A7F4-0932-4ADB-A3E0-6EB84B500661}">
      <dgm:prSet phldrT="[Текст]"/>
      <dgm:spPr/>
      <dgm:t>
        <a:bodyPr/>
        <a:lstStyle/>
        <a:p>
          <a:r>
            <a:rPr lang="ru-RU" dirty="0"/>
            <a:t>Основы формирования бюджета Истоминского сельского поселения на 20</a:t>
          </a:r>
          <a:r>
            <a:rPr lang="en-US" dirty="0"/>
            <a:t>20</a:t>
          </a:r>
          <a:r>
            <a:rPr lang="ru-RU" dirty="0"/>
            <a:t> год и плановый период 20</a:t>
          </a:r>
          <a:r>
            <a:rPr lang="en-US" dirty="0"/>
            <a:t>20</a:t>
          </a:r>
          <a:r>
            <a:rPr lang="ru-RU" dirty="0"/>
            <a:t> и </a:t>
          </a:r>
          <a:r>
            <a:rPr lang="en-US" dirty="0"/>
            <a:t>2022</a:t>
          </a:r>
          <a:r>
            <a:rPr lang="ru-RU" dirty="0"/>
            <a:t> годы</a:t>
          </a:r>
        </a:p>
      </dgm:t>
    </dgm:pt>
    <dgm:pt modelId="{44CDB5A0-84B7-4317-B40E-38F7812A4FF4}" type="parTrans" cxnId="{CCEE11D2-281E-45CD-A22E-37C8C6C87987}">
      <dgm:prSet/>
      <dgm:spPr/>
      <dgm:t>
        <a:bodyPr/>
        <a:lstStyle/>
        <a:p>
          <a:endParaRPr lang="ru-RU"/>
        </a:p>
      </dgm:t>
    </dgm:pt>
    <dgm:pt modelId="{751F30E1-4284-4E2E-98D6-29BB0765C204}" type="sibTrans" cxnId="{CCEE11D2-281E-45CD-A22E-37C8C6C87987}">
      <dgm:prSet/>
      <dgm:spPr/>
      <dgm:t>
        <a:bodyPr/>
        <a:lstStyle/>
        <a:p>
          <a:endParaRPr lang="ru-RU"/>
        </a:p>
      </dgm:t>
    </dgm:pt>
    <dgm:pt modelId="{FF132A34-25C5-4D06-B0BC-4992F26DFA17}">
      <dgm:prSet phldrT="[Текст]"/>
      <dgm:spPr/>
      <dgm:t>
        <a:bodyPr/>
        <a:lstStyle/>
        <a:p>
          <a:r>
            <a:rPr lang="ru-RU"/>
            <a:t>Бюджетное послание Президента РФ</a:t>
          </a:r>
        </a:p>
      </dgm:t>
    </dgm:pt>
    <dgm:pt modelId="{95300321-DCEE-497C-A1A9-F0052795C5D9}" type="parTrans" cxnId="{CFAF4D86-5829-47B0-864A-BFAD53C8ADEE}">
      <dgm:prSet/>
      <dgm:spPr/>
      <dgm:t>
        <a:bodyPr/>
        <a:lstStyle/>
        <a:p>
          <a:endParaRPr lang="ru-RU"/>
        </a:p>
      </dgm:t>
    </dgm:pt>
    <dgm:pt modelId="{1EC2D576-FA30-4982-9698-4B9AF00ED3E5}" type="sibTrans" cxnId="{CFAF4D86-5829-47B0-864A-BFAD53C8ADEE}">
      <dgm:prSet/>
      <dgm:spPr/>
      <dgm:t>
        <a:bodyPr/>
        <a:lstStyle/>
        <a:p>
          <a:endParaRPr lang="ru-RU"/>
        </a:p>
      </dgm:t>
    </dgm:pt>
    <dgm:pt modelId="{14653527-8BE1-4C4D-9EA3-AC3D44E0A13F}">
      <dgm:prSet phldrT="[Текст]"/>
      <dgm:spPr/>
      <dgm:t>
        <a:bodyPr/>
        <a:lstStyle/>
        <a:p>
          <a:r>
            <a:rPr lang="ru-RU"/>
            <a:t>Прогноз социально-экономического развития поселения</a:t>
          </a:r>
        </a:p>
      </dgm:t>
    </dgm:pt>
    <dgm:pt modelId="{30023501-6433-4CF9-A970-83F841369B28}" type="parTrans" cxnId="{B265D60D-D23E-4997-AF42-F7652EFEAFE2}">
      <dgm:prSet/>
      <dgm:spPr/>
      <dgm:t>
        <a:bodyPr/>
        <a:lstStyle/>
        <a:p>
          <a:endParaRPr lang="ru-RU"/>
        </a:p>
      </dgm:t>
    </dgm:pt>
    <dgm:pt modelId="{43055D32-42E7-420A-A004-987065F01917}" type="sibTrans" cxnId="{B265D60D-D23E-4997-AF42-F7652EFEAFE2}">
      <dgm:prSet/>
      <dgm:spPr/>
      <dgm:t>
        <a:bodyPr/>
        <a:lstStyle/>
        <a:p>
          <a:endParaRPr lang="ru-RU"/>
        </a:p>
      </dgm:t>
    </dgm:pt>
    <dgm:pt modelId="{2A482A86-3175-4F7F-AB2E-11386A648385}">
      <dgm:prSet phldrT="[Текст]"/>
      <dgm:spPr/>
      <dgm:t>
        <a:bodyPr/>
        <a:lstStyle/>
        <a:p>
          <a:r>
            <a:rPr lang="ru-RU" b="0"/>
            <a:t>Муниципальные программы  поселения</a:t>
          </a:r>
        </a:p>
      </dgm:t>
    </dgm:pt>
    <dgm:pt modelId="{D95F725A-EFD2-443B-908B-686C9245E350}" type="parTrans" cxnId="{7EB204E3-7C28-4FFF-B02B-AE2A43D143E1}">
      <dgm:prSet/>
      <dgm:spPr/>
      <dgm:t>
        <a:bodyPr/>
        <a:lstStyle/>
        <a:p>
          <a:endParaRPr lang="ru-RU"/>
        </a:p>
      </dgm:t>
    </dgm:pt>
    <dgm:pt modelId="{CD8D387D-0EDC-4B97-8DB5-1E13202A8398}" type="sibTrans" cxnId="{7EB204E3-7C28-4FFF-B02B-AE2A43D143E1}">
      <dgm:prSet/>
      <dgm:spPr/>
      <dgm:t>
        <a:bodyPr/>
        <a:lstStyle/>
        <a:p>
          <a:endParaRPr lang="ru-RU"/>
        </a:p>
      </dgm:t>
    </dgm:pt>
    <dgm:pt modelId="{0BA74B7D-07A5-4953-9169-41A1B7975D51}">
      <dgm:prSet/>
      <dgm:spPr/>
      <dgm:t>
        <a:bodyPr/>
        <a:lstStyle/>
        <a:p>
          <a:r>
            <a:rPr lang="ru-RU" b="0"/>
            <a:t>Основные направления бюджетной и налоговой политики поселения на 20</a:t>
          </a:r>
          <a:r>
            <a:rPr lang="en-US" b="0"/>
            <a:t>20</a:t>
          </a:r>
          <a:r>
            <a:rPr lang="ru-RU" b="0"/>
            <a:t>-20</a:t>
          </a:r>
          <a:r>
            <a:rPr lang="en-US" b="0"/>
            <a:t>22</a:t>
          </a:r>
          <a:r>
            <a:rPr lang="ru-RU" b="0"/>
            <a:t> годы</a:t>
          </a:r>
        </a:p>
      </dgm:t>
    </dgm:pt>
    <dgm:pt modelId="{04ECA285-B93A-4A65-91AA-52FA2A42386D}" type="parTrans" cxnId="{64E589C8-E3D0-43EF-8A32-8115309ABD81}">
      <dgm:prSet/>
      <dgm:spPr/>
      <dgm:t>
        <a:bodyPr/>
        <a:lstStyle/>
        <a:p>
          <a:endParaRPr lang="ru-RU"/>
        </a:p>
      </dgm:t>
    </dgm:pt>
    <dgm:pt modelId="{E3250808-4E49-42ED-B02C-5C61B41835DF}" type="sibTrans" cxnId="{64E589C8-E3D0-43EF-8A32-8115309ABD81}">
      <dgm:prSet/>
      <dgm:spPr/>
      <dgm:t>
        <a:bodyPr/>
        <a:lstStyle/>
        <a:p>
          <a:endParaRPr lang="ru-RU"/>
        </a:p>
      </dgm:t>
    </dgm:pt>
    <dgm:pt modelId="{FFFFDFD1-BA48-4DFB-8606-C95C35D0BF15}">
      <dgm:prSet phldrT="[Текст]"/>
      <dgm:spPr/>
      <dgm:t>
        <a:bodyPr/>
        <a:lstStyle/>
        <a:p>
          <a:r>
            <a:rPr lang="ru-RU" b="0"/>
            <a:t>Бюджетный прогноз Истоминского сельского поселения</a:t>
          </a:r>
        </a:p>
      </dgm:t>
    </dgm:pt>
    <dgm:pt modelId="{79CB8F0A-E7B6-4218-ABD6-EA176B9CB3AA}" type="parTrans" cxnId="{C99030FA-3EA5-4846-968B-63F3597C4D86}">
      <dgm:prSet/>
      <dgm:spPr/>
      <dgm:t>
        <a:bodyPr/>
        <a:lstStyle/>
        <a:p>
          <a:endParaRPr lang="ru-RU"/>
        </a:p>
      </dgm:t>
    </dgm:pt>
    <dgm:pt modelId="{C8F49236-585A-481E-922C-418EEBC685B8}" type="sibTrans" cxnId="{C99030FA-3EA5-4846-968B-63F3597C4D86}">
      <dgm:prSet/>
      <dgm:spPr/>
      <dgm:t>
        <a:bodyPr/>
        <a:lstStyle/>
        <a:p>
          <a:endParaRPr lang="ru-RU"/>
        </a:p>
      </dgm:t>
    </dgm:pt>
    <dgm:pt modelId="{4DBEBF3E-BE56-4D17-A6F4-60138246ACD3}" type="pres">
      <dgm:prSet presAssocID="{D0BE463A-9D9A-4E9E-9C50-6E3CE225A2D2}" presName="Name0" presStyleCnt="0">
        <dgm:presLayoutVars>
          <dgm:dir/>
          <dgm:animLvl val="lvl"/>
          <dgm:resizeHandles/>
        </dgm:presLayoutVars>
      </dgm:prSet>
      <dgm:spPr/>
    </dgm:pt>
    <dgm:pt modelId="{C49CDDDA-9F7B-43F7-B6E7-4D2B09EBDEFC}" type="pres">
      <dgm:prSet presAssocID="{AF69A7F4-0932-4ADB-A3E0-6EB84B500661}" presName="linNode" presStyleCnt="0"/>
      <dgm:spPr/>
    </dgm:pt>
    <dgm:pt modelId="{2B4F9FCD-860D-486F-B1D0-E562A6005D47}" type="pres">
      <dgm:prSet presAssocID="{AF69A7F4-0932-4ADB-A3E0-6EB84B500661}" presName="parentShp" presStyleLbl="node1" presStyleIdx="0" presStyleCnt="1">
        <dgm:presLayoutVars>
          <dgm:bulletEnabled val="1"/>
        </dgm:presLayoutVars>
      </dgm:prSet>
      <dgm:spPr/>
    </dgm:pt>
    <dgm:pt modelId="{81098A75-AF04-4F15-A40E-31C727D76F58}" type="pres">
      <dgm:prSet presAssocID="{AF69A7F4-0932-4ADB-A3E0-6EB84B500661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B265D60D-D23E-4997-AF42-F7652EFEAFE2}" srcId="{AF69A7F4-0932-4ADB-A3E0-6EB84B500661}" destId="{14653527-8BE1-4C4D-9EA3-AC3D44E0A13F}" srcOrd="1" destOrd="0" parTransId="{30023501-6433-4CF9-A970-83F841369B28}" sibTransId="{43055D32-42E7-420A-A004-987065F01917}"/>
    <dgm:cxn modelId="{9EDDA417-8235-457F-B832-D4C68D98ED3E}" type="presOf" srcId="{FFFFDFD1-BA48-4DFB-8606-C95C35D0BF15}" destId="{81098A75-AF04-4F15-A40E-31C727D76F58}" srcOrd="0" destOrd="4" presId="urn:microsoft.com/office/officeart/2005/8/layout/vList6"/>
    <dgm:cxn modelId="{91A1B83B-FE6C-4C0D-ACD9-87A6BF85A9BB}" type="presOf" srcId="{2A482A86-3175-4F7F-AB2E-11386A648385}" destId="{81098A75-AF04-4F15-A40E-31C727D76F58}" srcOrd="0" destOrd="3" presId="urn:microsoft.com/office/officeart/2005/8/layout/vList6"/>
    <dgm:cxn modelId="{CF2CF159-F713-40CA-BAE3-0BD16EDD3F3E}" type="presOf" srcId="{0BA74B7D-07A5-4953-9169-41A1B7975D51}" destId="{81098A75-AF04-4F15-A40E-31C727D76F58}" srcOrd="0" destOrd="2" presId="urn:microsoft.com/office/officeart/2005/8/layout/vList6"/>
    <dgm:cxn modelId="{CFAF4D86-5829-47B0-864A-BFAD53C8ADEE}" srcId="{AF69A7F4-0932-4ADB-A3E0-6EB84B500661}" destId="{FF132A34-25C5-4D06-B0BC-4992F26DFA17}" srcOrd="0" destOrd="0" parTransId="{95300321-DCEE-497C-A1A9-F0052795C5D9}" sibTransId="{1EC2D576-FA30-4982-9698-4B9AF00ED3E5}"/>
    <dgm:cxn modelId="{CEC44EB8-7889-469E-9D5D-96DDB4AE4ECB}" type="presOf" srcId="{14653527-8BE1-4C4D-9EA3-AC3D44E0A13F}" destId="{81098A75-AF04-4F15-A40E-31C727D76F58}" srcOrd="0" destOrd="1" presId="urn:microsoft.com/office/officeart/2005/8/layout/vList6"/>
    <dgm:cxn modelId="{64E589C8-E3D0-43EF-8A32-8115309ABD81}" srcId="{AF69A7F4-0932-4ADB-A3E0-6EB84B500661}" destId="{0BA74B7D-07A5-4953-9169-41A1B7975D51}" srcOrd="2" destOrd="0" parTransId="{04ECA285-B93A-4A65-91AA-52FA2A42386D}" sibTransId="{E3250808-4E49-42ED-B02C-5C61B41835DF}"/>
    <dgm:cxn modelId="{508FC7C8-E0BB-4440-8E8A-91B868C0EC34}" type="presOf" srcId="{FF132A34-25C5-4D06-B0BC-4992F26DFA17}" destId="{81098A75-AF04-4F15-A40E-31C727D76F58}" srcOrd="0" destOrd="0" presId="urn:microsoft.com/office/officeart/2005/8/layout/vList6"/>
    <dgm:cxn modelId="{CCEE11D2-281E-45CD-A22E-37C8C6C87987}" srcId="{D0BE463A-9D9A-4E9E-9C50-6E3CE225A2D2}" destId="{AF69A7F4-0932-4ADB-A3E0-6EB84B500661}" srcOrd="0" destOrd="0" parTransId="{44CDB5A0-84B7-4317-B40E-38F7812A4FF4}" sibTransId="{751F30E1-4284-4E2E-98D6-29BB0765C204}"/>
    <dgm:cxn modelId="{0DCDECDC-AD93-4C26-8396-CA55EE6709E1}" type="presOf" srcId="{AF69A7F4-0932-4ADB-A3E0-6EB84B500661}" destId="{2B4F9FCD-860D-486F-B1D0-E562A6005D47}" srcOrd="0" destOrd="0" presId="urn:microsoft.com/office/officeart/2005/8/layout/vList6"/>
    <dgm:cxn modelId="{7EB204E3-7C28-4FFF-B02B-AE2A43D143E1}" srcId="{AF69A7F4-0932-4ADB-A3E0-6EB84B500661}" destId="{2A482A86-3175-4F7F-AB2E-11386A648385}" srcOrd="3" destOrd="0" parTransId="{D95F725A-EFD2-443B-908B-686C9245E350}" sibTransId="{CD8D387D-0EDC-4B97-8DB5-1E13202A8398}"/>
    <dgm:cxn modelId="{9705A8E4-CF45-4052-91FA-BA6E2758FA07}" type="presOf" srcId="{D0BE463A-9D9A-4E9E-9C50-6E3CE225A2D2}" destId="{4DBEBF3E-BE56-4D17-A6F4-60138246ACD3}" srcOrd="0" destOrd="0" presId="urn:microsoft.com/office/officeart/2005/8/layout/vList6"/>
    <dgm:cxn modelId="{C99030FA-3EA5-4846-968B-63F3597C4D86}" srcId="{AF69A7F4-0932-4ADB-A3E0-6EB84B500661}" destId="{FFFFDFD1-BA48-4DFB-8606-C95C35D0BF15}" srcOrd="4" destOrd="0" parTransId="{79CB8F0A-E7B6-4218-ABD6-EA176B9CB3AA}" sibTransId="{C8F49236-585A-481E-922C-418EEBC685B8}"/>
    <dgm:cxn modelId="{0941EAC0-7CEE-4BC3-9B0A-C32BACFF2B0B}" type="presParOf" srcId="{4DBEBF3E-BE56-4D17-A6F4-60138246ACD3}" destId="{C49CDDDA-9F7B-43F7-B6E7-4D2B09EBDEFC}" srcOrd="0" destOrd="0" presId="urn:microsoft.com/office/officeart/2005/8/layout/vList6"/>
    <dgm:cxn modelId="{96CFB271-2FE4-429B-AC0C-6A05E72CE5E0}" type="presParOf" srcId="{C49CDDDA-9F7B-43F7-B6E7-4D2B09EBDEFC}" destId="{2B4F9FCD-860D-486F-B1D0-E562A6005D47}" srcOrd="0" destOrd="0" presId="urn:microsoft.com/office/officeart/2005/8/layout/vList6"/>
    <dgm:cxn modelId="{F798A59D-232E-44EC-A4CF-4B5A6BD56609}" type="presParOf" srcId="{C49CDDDA-9F7B-43F7-B6E7-4D2B09EBDEFC}" destId="{81098A75-AF04-4F15-A40E-31C727D76F5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89D33D-E11D-46F5-A0CE-BA6715764523}" type="doc">
      <dgm:prSet loTypeId="urn:microsoft.com/office/officeart/2005/8/layout/vList6" loCatId="list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6AA8CAC-73E8-40C2-89D9-0DF74AC603FD}">
      <dgm:prSet phldrT="[Текст]"/>
      <dgm:spPr/>
      <dgm:t>
        <a:bodyPr/>
        <a:lstStyle/>
        <a:p>
          <a:r>
            <a:rPr lang="ru-RU"/>
            <a:t>БЮДЖЕТ НА  2020 ГОД</a:t>
          </a:r>
        </a:p>
      </dgm:t>
    </dgm:pt>
    <dgm:pt modelId="{A922BDEE-8071-44DB-9E18-C25F543543BB}" type="parTrans" cxnId="{8A53092D-0591-4574-A909-15EDB78DF467}">
      <dgm:prSet/>
      <dgm:spPr/>
      <dgm:t>
        <a:bodyPr/>
        <a:lstStyle/>
        <a:p>
          <a:endParaRPr lang="ru-RU"/>
        </a:p>
      </dgm:t>
    </dgm:pt>
    <dgm:pt modelId="{E215C837-22C3-4FBB-A2EF-B0995F0EB6C9}" type="sibTrans" cxnId="{8A53092D-0591-4574-A909-15EDB78DF467}">
      <dgm:prSet/>
      <dgm:spPr/>
      <dgm:t>
        <a:bodyPr/>
        <a:lstStyle/>
        <a:p>
          <a:endParaRPr lang="ru-RU"/>
        </a:p>
      </dgm:t>
    </dgm:pt>
    <dgm:pt modelId="{ECDBE29E-34FF-44B1-8E2D-08AC048CA22D}">
      <dgm:prSet phldrT="[Текст]"/>
      <dgm:spPr/>
      <dgm:t>
        <a:bodyPr/>
        <a:lstStyle/>
        <a:p>
          <a:r>
            <a:rPr lang="ru-RU"/>
            <a:t>Доходы</a:t>
          </a:r>
        </a:p>
      </dgm:t>
    </dgm:pt>
    <dgm:pt modelId="{702D65F3-B108-43EE-9BBD-3951ED34FF98}" type="parTrans" cxnId="{27AE26DF-AE3F-4B68-9065-67657609A183}">
      <dgm:prSet/>
      <dgm:spPr/>
      <dgm:t>
        <a:bodyPr/>
        <a:lstStyle/>
        <a:p>
          <a:endParaRPr lang="ru-RU"/>
        </a:p>
      </dgm:t>
    </dgm:pt>
    <dgm:pt modelId="{94CC6691-8C6B-4CB6-B6AE-3A5C90FC2F69}" type="sibTrans" cxnId="{27AE26DF-AE3F-4B68-9065-67657609A183}">
      <dgm:prSet/>
      <dgm:spPr/>
      <dgm:t>
        <a:bodyPr/>
        <a:lstStyle/>
        <a:p>
          <a:endParaRPr lang="ru-RU"/>
        </a:p>
      </dgm:t>
    </dgm:pt>
    <dgm:pt modelId="{2467674D-B4C3-4116-B51D-DEDDF92C60E3}">
      <dgm:prSet phldrT="[Текст]"/>
      <dgm:spPr/>
      <dgm:t>
        <a:bodyPr/>
        <a:lstStyle/>
        <a:p>
          <a:r>
            <a:rPr lang="ru-RU"/>
            <a:t>налоговые и неналоговые4882,4</a:t>
          </a:r>
          <a:r>
            <a:rPr lang="en-US"/>
            <a:t> </a:t>
          </a:r>
          <a:r>
            <a:rPr lang="ru-RU"/>
            <a:t>тыс.руб.</a:t>
          </a:r>
        </a:p>
      </dgm:t>
    </dgm:pt>
    <dgm:pt modelId="{76B430A6-D05F-468E-BD0B-6EED789EFB7C}" type="parTrans" cxnId="{2AE86D67-D7EC-4197-9A0B-5E2562A9F844}">
      <dgm:prSet/>
      <dgm:spPr/>
      <dgm:t>
        <a:bodyPr/>
        <a:lstStyle/>
        <a:p>
          <a:endParaRPr lang="ru-RU"/>
        </a:p>
      </dgm:t>
    </dgm:pt>
    <dgm:pt modelId="{758172C1-CE08-4956-B84E-E356C94530C8}" type="sibTrans" cxnId="{2AE86D67-D7EC-4197-9A0B-5E2562A9F844}">
      <dgm:prSet/>
      <dgm:spPr/>
      <dgm:t>
        <a:bodyPr/>
        <a:lstStyle/>
        <a:p>
          <a:endParaRPr lang="ru-RU"/>
        </a:p>
      </dgm:t>
    </dgm:pt>
    <dgm:pt modelId="{2EFBC7F2-2E43-4489-BBE8-B07AC501D855}">
      <dgm:prSet phldrT="[Текст]"/>
      <dgm:spPr/>
      <dgm:t>
        <a:bodyPr/>
        <a:lstStyle/>
        <a:p>
          <a:r>
            <a:rPr lang="ru-RU"/>
            <a:t>безвозмездные поступления</a:t>
          </a:r>
        </a:p>
        <a:p>
          <a:r>
            <a:rPr lang="ru-RU"/>
            <a:t>13852,7 тыс.руб.</a:t>
          </a:r>
        </a:p>
      </dgm:t>
    </dgm:pt>
    <dgm:pt modelId="{CE123744-0C7D-4963-B8C1-7FD85BA2C419}" type="parTrans" cxnId="{7D0396C2-79B8-4757-8538-9F55C3D2811C}">
      <dgm:prSet/>
      <dgm:spPr/>
      <dgm:t>
        <a:bodyPr/>
        <a:lstStyle/>
        <a:p>
          <a:endParaRPr lang="ru-RU"/>
        </a:p>
      </dgm:t>
    </dgm:pt>
    <dgm:pt modelId="{895CD4AF-2CC5-45B3-BA4D-609513142DFC}" type="sibTrans" cxnId="{7D0396C2-79B8-4757-8538-9F55C3D2811C}">
      <dgm:prSet/>
      <dgm:spPr/>
      <dgm:t>
        <a:bodyPr/>
        <a:lstStyle/>
        <a:p>
          <a:endParaRPr lang="ru-RU"/>
        </a:p>
      </dgm:t>
    </dgm:pt>
    <dgm:pt modelId="{20A98F2D-16B6-4498-9D1D-5DFD823947B1}">
      <dgm:prSet phldrT="[Текст]"/>
      <dgm:spPr/>
      <dgm:t>
        <a:bodyPr/>
        <a:lstStyle/>
        <a:p>
          <a:r>
            <a:rPr lang="ru-RU"/>
            <a:t>Расходы</a:t>
          </a:r>
        </a:p>
      </dgm:t>
    </dgm:pt>
    <dgm:pt modelId="{D4305C2A-FEDE-4339-A726-5725D8C1A8B4}" type="parTrans" cxnId="{8829C2E9-B034-4EBC-B0E8-8697176AD7BC}">
      <dgm:prSet/>
      <dgm:spPr/>
      <dgm:t>
        <a:bodyPr/>
        <a:lstStyle/>
        <a:p>
          <a:endParaRPr lang="ru-RU"/>
        </a:p>
      </dgm:t>
    </dgm:pt>
    <dgm:pt modelId="{23B751AD-81CE-4242-8896-67B2354FE235}" type="sibTrans" cxnId="{8829C2E9-B034-4EBC-B0E8-8697176AD7BC}">
      <dgm:prSet/>
      <dgm:spPr/>
      <dgm:t>
        <a:bodyPr/>
        <a:lstStyle/>
        <a:p>
          <a:endParaRPr lang="ru-RU"/>
        </a:p>
      </dgm:t>
    </dgm:pt>
    <dgm:pt modelId="{B620518B-532B-409D-BA87-6ACB01F6E667}">
      <dgm:prSet phldrT="[Текст]"/>
      <dgm:spPr/>
      <dgm:t>
        <a:bodyPr/>
        <a:lstStyle/>
        <a:p>
          <a:r>
            <a:rPr lang="ru-RU"/>
            <a:t>непрограмные 6809,2 тыс.руб.</a:t>
          </a:r>
        </a:p>
      </dgm:t>
    </dgm:pt>
    <dgm:pt modelId="{59675366-4BA8-4F06-BD06-5FC22DAE7D1A}" type="parTrans" cxnId="{075D0937-95DB-4802-9F28-5F0DA17DFEBD}">
      <dgm:prSet/>
      <dgm:spPr/>
      <dgm:t>
        <a:bodyPr/>
        <a:lstStyle/>
        <a:p>
          <a:endParaRPr lang="ru-RU"/>
        </a:p>
      </dgm:t>
    </dgm:pt>
    <dgm:pt modelId="{89E10434-F723-44AA-ACCC-9C651A5595B1}" type="sibTrans" cxnId="{075D0937-95DB-4802-9F28-5F0DA17DFEBD}">
      <dgm:prSet/>
      <dgm:spPr/>
      <dgm:t>
        <a:bodyPr/>
        <a:lstStyle/>
        <a:p>
          <a:endParaRPr lang="ru-RU"/>
        </a:p>
      </dgm:t>
    </dgm:pt>
    <dgm:pt modelId="{EE867F4A-0033-47AF-B29D-EE1B6BDF16CA}">
      <dgm:prSet/>
      <dgm:spPr/>
      <dgm:t>
        <a:bodyPr/>
        <a:lstStyle/>
        <a:p>
          <a:r>
            <a:rPr lang="ru-RU"/>
            <a:t>программные 11</a:t>
          </a:r>
          <a:r>
            <a:rPr lang="en-US"/>
            <a:t>9</a:t>
          </a:r>
          <a:r>
            <a:rPr lang="ru-RU"/>
            <a:t>25,9 тыс.руб.</a:t>
          </a:r>
        </a:p>
      </dgm:t>
    </dgm:pt>
    <dgm:pt modelId="{CD83F890-67E1-463D-AC90-18AA57B1EDD7}" type="parTrans" cxnId="{55756FE5-7F4E-478C-8C8E-1C943B0F28EF}">
      <dgm:prSet/>
      <dgm:spPr/>
      <dgm:t>
        <a:bodyPr/>
        <a:lstStyle/>
        <a:p>
          <a:endParaRPr lang="ru-RU"/>
        </a:p>
      </dgm:t>
    </dgm:pt>
    <dgm:pt modelId="{313D5B34-01C2-464D-9AD0-39CED5A42FBE}" type="sibTrans" cxnId="{55756FE5-7F4E-478C-8C8E-1C943B0F28EF}">
      <dgm:prSet/>
      <dgm:spPr/>
      <dgm:t>
        <a:bodyPr/>
        <a:lstStyle/>
        <a:p>
          <a:endParaRPr lang="ru-RU"/>
        </a:p>
      </dgm:t>
    </dgm:pt>
    <dgm:pt modelId="{B6AE4C9C-DEA2-4650-94FD-6A2F3B72FB07}" type="pres">
      <dgm:prSet presAssocID="{2889D33D-E11D-46F5-A0CE-BA6715764523}" presName="Name0" presStyleCnt="0">
        <dgm:presLayoutVars>
          <dgm:dir/>
          <dgm:animLvl val="lvl"/>
          <dgm:resizeHandles/>
        </dgm:presLayoutVars>
      </dgm:prSet>
      <dgm:spPr/>
    </dgm:pt>
    <dgm:pt modelId="{DE6D45B4-8463-4053-9A2E-7779DC269FBA}" type="pres">
      <dgm:prSet presAssocID="{86AA8CAC-73E8-40C2-89D9-0DF74AC603FD}" presName="linNode" presStyleCnt="0"/>
      <dgm:spPr/>
    </dgm:pt>
    <dgm:pt modelId="{A0E4C50E-929F-4F01-9E4E-DF7551C83063}" type="pres">
      <dgm:prSet presAssocID="{86AA8CAC-73E8-40C2-89D9-0DF74AC603FD}" presName="parentShp" presStyleLbl="node1" presStyleIdx="0" presStyleCnt="1" custLinFactNeighborX="-1167">
        <dgm:presLayoutVars>
          <dgm:bulletEnabled val="1"/>
        </dgm:presLayoutVars>
      </dgm:prSet>
      <dgm:spPr/>
    </dgm:pt>
    <dgm:pt modelId="{5B83B0C0-193D-46B0-9BD1-D86A8F3FBD0A}" type="pres">
      <dgm:prSet presAssocID="{86AA8CAC-73E8-40C2-89D9-0DF74AC603FD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4C554402-7B06-4367-B6E2-FBF818C7E393}" type="presOf" srcId="{2467674D-B4C3-4116-B51D-DEDDF92C60E3}" destId="{5B83B0C0-193D-46B0-9BD1-D86A8F3FBD0A}" srcOrd="0" destOrd="1" presId="urn:microsoft.com/office/officeart/2005/8/layout/vList6"/>
    <dgm:cxn modelId="{9AB71D1F-8C05-4BA8-AEA6-2A8F010C9105}" type="presOf" srcId="{20A98F2D-16B6-4498-9D1D-5DFD823947B1}" destId="{5B83B0C0-193D-46B0-9BD1-D86A8F3FBD0A}" srcOrd="0" destOrd="3" presId="urn:microsoft.com/office/officeart/2005/8/layout/vList6"/>
    <dgm:cxn modelId="{15B3452A-2156-4709-9880-92E1C48E13DB}" type="presOf" srcId="{2889D33D-E11D-46F5-A0CE-BA6715764523}" destId="{B6AE4C9C-DEA2-4650-94FD-6A2F3B72FB07}" srcOrd="0" destOrd="0" presId="urn:microsoft.com/office/officeart/2005/8/layout/vList6"/>
    <dgm:cxn modelId="{8A53092D-0591-4574-A909-15EDB78DF467}" srcId="{2889D33D-E11D-46F5-A0CE-BA6715764523}" destId="{86AA8CAC-73E8-40C2-89D9-0DF74AC603FD}" srcOrd="0" destOrd="0" parTransId="{A922BDEE-8071-44DB-9E18-C25F543543BB}" sibTransId="{E215C837-22C3-4FBB-A2EF-B0995F0EB6C9}"/>
    <dgm:cxn modelId="{A5778136-1233-4BEF-87C3-E9652EBBA70B}" type="presOf" srcId="{EE867F4A-0033-47AF-B29D-EE1B6BDF16CA}" destId="{5B83B0C0-193D-46B0-9BD1-D86A8F3FBD0A}" srcOrd="0" destOrd="4" presId="urn:microsoft.com/office/officeart/2005/8/layout/vList6"/>
    <dgm:cxn modelId="{075D0937-95DB-4802-9F28-5F0DA17DFEBD}" srcId="{20A98F2D-16B6-4498-9D1D-5DFD823947B1}" destId="{B620518B-532B-409D-BA87-6ACB01F6E667}" srcOrd="1" destOrd="0" parTransId="{59675366-4BA8-4F06-BD06-5FC22DAE7D1A}" sibTransId="{89E10434-F723-44AA-ACCC-9C651A5595B1}"/>
    <dgm:cxn modelId="{B4793842-BBAC-4DA0-BF62-241AD84BD3EC}" type="presOf" srcId="{2EFBC7F2-2E43-4489-BBE8-B07AC501D855}" destId="{5B83B0C0-193D-46B0-9BD1-D86A8F3FBD0A}" srcOrd="0" destOrd="2" presId="urn:microsoft.com/office/officeart/2005/8/layout/vList6"/>
    <dgm:cxn modelId="{2AE86D67-D7EC-4197-9A0B-5E2562A9F844}" srcId="{ECDBE29E-34FF-44B1-8E2D-08AC048CA22D}" destId="{2467674D-B4C3-4116-B51D-DEDDF92C60E3}" srcOrd="0" destOrd="0" parTransId="{76B430A6-D05F-468E-BD0B-6EED789EFB7C}" sibTransId="{758172C1-CE08-4956-B84E-E356C94530C8}"/>
    <dgm:cxn modelId="{3AC2275A-FA0E-4988-98CA-892B953F73C6}" type="presOf" srcId="{B620518B-532B-409D-BA87-6ACB01F6E667}" destId="{5B83B0C0-193D-46B0-9BD1-D86A8F3FBD0A}" srcOrd="0" destOrd="5" presId="urn:microsoft.com/office/officeart/2005/8/layout/vList6"/>
    <dgm:cxn modelId="{0DE546BC-78A1-4A7E-89F6-AB7B96CF0A63}" type="presOf" srcId="{ECDBE29E-34FF-44B1-8E2D-08AC048CA22D}" destId="{5B83B0C0-193D-46B0-9BD1-D86A8F3FBD0A}" srcOrd="0" destOrd="0" presId="urn:microsoft.com/office/officeart/2005/8/layout/vList6"/>
    <dgm:cxn modelId="{7D0396C2-79B8-4757-8538-9F55C3D2811C}" srcId="{ECDBE29E-34FF-44B1-8E2D-08AC048CA22D}" destId="{2EFBC7F2-2E43-4489-BBE8-B07AC501D855}" srcOrd="1" destOrd="0" parTransId="{CE123744-0C7D-4963-B8C1-7FD85BA2C419}" sibTransId="{895CD4AF-2CC5-45B3-BA4D-609513142DFC}"/>
    <dgm:cxn modelId="{DD0675D4-6398-422C-AC0F-6FA68C62FE1C}" type="presOf" srcId="{86AA8CAC-73E8-40C2-89D9-0DF74AC603FD}" destId="{A0E4C50E-929F-4F01-9E4E-DF7551C83063}" srcOrd="0" destOrd="0" presId="urn:microsoft.com/office/officeart/2005/8/layout/vList6"/>
    <dgm:cxn modelId="{27AE26DF-AE3F-4B68-9065-67657609A183}" srcId="{86AA8CAC-73E8-40C2-89D9-0DF74AC603FD}" destId="{ECDBE29E-34FF-44B1-8E2D-08AC048CA22D}" srcOrd="0" destOrd="0" parTransId="{702D65F3-B108-43EE-9BBD-3951ED34FF98}" sibTransId="{94CC6691-8C6B-4CB6-B6AE-3A5C90FC2F69}"/>
    <dgm:cxn modelId="{55756FE5-7F4E-478C-8C8E-1C943B0F28EF}" srcId="{20A98F2D-16B6-4498-9D1D-5DFD823947B1}" destId="{EE867F4A-0033-47AF-B29D-EE1B6BDF16CA}" srcOrd="0" destOrd="0" parTransId="{CD83F890-67E1-463D-AC90-18AA57B1EDD7}" sibTransId="{313D5B34-01C2-464D-9AD0-39CED5A42FBE}"/>
    <dgm:cxn modelId="{8829C2E9-B034-4EBC-B0E8-8697176AD7BC}" srcId="{86AA8CAC-73E8-40C2-89D9-0DF74AC603FD}" destId="{20A98F2D-16B6-4498-9D1D-5DFD823947B1}" srcOrd="1" destOrd="0" parTransId="{D4305C2A-FEDE-4339-A726-5725D8C1A8B4}" sibTransId="{23B751AD-81CE-4242-8896-67B2354FE235}"/>
    <dgm:cxn modelId="{9DB4EDEF-D688-461C-97EA-1A0C1BF9B94E}" type="presParOf" srcId="{B6AE4C9C-DEA2-4650-94FD-6A2F3B72FB07}" destId="{DE6D45B4-8463-4053-9A2E-7779DC269FBA}" srcOrd="0" destOrd="0" presId="urn:microsoft.com/office/officeart/2005/8/layout/vList6"/>
    <dgm:cxn modelId="{B60B8487-ACAE-4DEB-A288-8BDEECFD3776}" type="presParOf" srcId="{DE6D45B4-8463-4053-9A2E-7779DC269FBA}" destId="{A0E4C50E-929F-4F01-9E4E-DF7551C83063}" srcOrd="0" destOrd="0" presId="urn:microsoft.com/office/officeart/2005/8/layout/vList6"/>
    <dgm:cxn modelId="{BECA1013-BC96-4E95-985B-03706EC5FF68}" type="presParOf" srcId="{DE6D45B4-8463-4053-9A2E-7779DC269FBA}" destId="{5B83B0C0-193D-46B0-9BD1-D86A8F3FBD0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89D33D-E11D-46F5-A0CE-BA6715764523}" type="doc">
      <dgm:prSet loTypeId="urn:microsoft.com/office/officeart/2005/8/layout/vList6" loCatId="list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CDBE29E-34FF-44B1-8E2D-08AC048CA22D}">
      <dgm:prSet phldrT="[Текст]"/>
      <dgm:spPr>
        <a:xfrm>
          <a:off x="3962400" y="0"/>
          <a:ext cx="5943600" cy="3541712"/>
        </a:xfrm>
        <a:prstGeom prst="rightArrow">
          <a:avLst>
            <a:gd name="adj1" fmla="val 75000"/>
            <a:gd name="adj2" fmla="val 50000"/>
          </a:avLst>
        </a:prstGeo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400500" extrusionH="63500" contourW="12700" prstMaterial="matte">
          <a:contourClr>
            <a:sysClr val="window" lastClr="FFFFFF"/>
          </a:contourClr>
        </a:sp3d>
      </dgm:spPr>
      <dgm:t>
        <a:bodyPr/>
        <a:lstStyle/>
        <a:p>
          <a:pPr>
            <a:buChar char="•"/>
          </a:pPr>
          <a:r>
            <a:rPr lang="ru-RU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Доходы</a:t>
          </a:r>
        </a:p>
      </dgm:t>
    </dgm:pt>
    <dgm:pt modelId="{702D65F3-B108-43EE-9BBD-3951ED34FF98}" type="parTrans" cxnId="{27AE26DF-AE3F-4B68-9065-67657609A183}">
      <dgm:prSet/>
      <dgm:spPr/>
      <dgm:t>
        <a:bodyPr/>
        <a:lstStyle/>
        <a:p>
          <a:endParaRPr lang="ru-RU"/>
        </a:p>
      </dgm:t>
    </dgm:pt>
    <dgm:pt modelId="{94CC6691-8C6B-4CB6-B6AE-3A5C90FC2F69}" type="sibTrans" cxnId="{27AE26DF-AE3F-4B68-9065-67657609A183}">
      <dgm:prSet/>
      <dgm:spPr/>
      <dgm:t>
        <a:bodyPr/>
        <a:lstStyle/>
        <a:p>
          <a:endParaRPr lang="ru-RU"/>
        </a:p>
      </dgm:t>
    </dgm:pt>
    <dgm:pt modelId="{2467674D-B4C3-4116-B51D-DEDDF92C60E3}">
      <dgm:prSet phldrT="[Текст]"/>
      <dgm:spPr>
        <a:xfrm>
          <a:off x="3962400" y="0"/>
          <a:ext cx="5943600" cy="3541712"/>
        </a:xfrm>
        <a:prstGeom prst="rightArrow">
          <a:avLst>
            <a:gd name="adj1" fmla="val 75000"/>
            <a:gd name="adj2" fmla="val 50000"/>
          </a:avLst>
        </a:prstGeo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400500" extrusionH="63500" contourW="12700" prstMaterial="matte">
          <a:contourClr>
            <a:sysClr val="window" lastClr="FFFFFF"/>
          </a:contourClr>
        </a:sp3d>
      </dgm:spPr>
      <dgm:t>
        <a:bodyPr/>
        <a:lstStyle/>
        <a:p>
          <a:pPr>
            <a:buChar char="•"/>
          </a:pPr>
          <a:r>
            <a:rPr lang="ru-RU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r>
            <a:rPr lang="ru-RU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4922,5 тыс.руб.</a:t>
          </a:r>
        </a:p>
      </dgm:t>
    </dgm:pt>
    <dgm:pt modelId="{76B430A6-D05F-468E-BD0B-6EED789EFB7C}" type="parTrans" cxnId="{2AE86D67-D7EC-4197-9A0B-5E2562A9F844}">
      <dgm:prSet/>
      <dgm:spPr/>
      <dgm:t>
        <a:bodyPr/>
        <a:lstStyle/>
        <a:p>
          <a:endParaRPr lang="ru-RU"/>
        </a:p>
      </dgm:t>
    </dgm:pt>
    <dgm:pt modelId="{758172C1-CE08-4956-B84E-E356C94530C8}" type="sibTrans" cxnId="{2AE86D67-D7EC-4197-9A0B-5E2562A9F844}">
      <dgm:prSet/>
      <dgm:spPr/>
      <dgm:t>
        <a:bodyPr/>
        <a:lstStyle/>
        <a:p>
          <a:endParaRPr lang="ru-RU"/>
        </a:p>
      </dgm:t>
    </dgm:pt>
    <dgm:pt modelId="{2EFBC7F2-2E43-4489-BBE8-B07AC501D855}">
      <dgm:prSet phldrT="[Текст]"/>
      <dgm:spPr>
        <a:xfrm>
          <a:off x="3962400" y="0"/>
          <a:ext cx="5943600" cy="3541712"/>
        </a:xfrm>
        <a:prstGeom prst="rightArrow">
          <a:avLst>
            <a:gd name="adj1" fmla="val 75000"/>
            <a:gd name="adj2" fmla="val 50000"/>
          </a:avLst>
        </a:prstGeo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400500" extrusionH="63500" contourW="12700" prstMaterial="matte">
          <a:contourClr>
            <a:sysClr val="window" lastClr="FFFFFF"/>
          </a:contourClr>
        </a:sp3d>
      </dgm:spPr>
      <dgm:t>
        <a:bodyPr/>
        <a:lstStyle/>
        <a:p>
          <a:pPr>
            <a:buChar char="•"/>
          </a:pPr>
          <a:r>
            <a:rPr lang="ru-RU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безвозмездные поступления 7415,1 тыс.руб.</a:t>
          </a:r>
        </a:p>
      </dgm:t>
    </dgm:pt>
    <dgm:pt modelId="{CE123744-0C7D-4963-B8C1-7FD85BA2C419}" type="parTrans" cxnId="{7D0396C2-79B8-4757-8538-9F55C3D2811C}">
      <dgm:prSet/>
      <dgm:spPr/>
      <dgm:t>
        <a:bodyPr/>
        <a:lstStyle/>
        <a:p>
          <a:endParaRPr lang="ru-RU"/>
        </a:p>
      </dgm:t>
    </dgm:pt>
    <dgm:pt modelId="{895CD4AF-2CC5-45B3-BA4D-609513142DFC}" type="sibTrans" cxnId="{7D0396C2-79B8-4757-8538-9F55C3D2811C}">
      <dgm:prSet/>
      <dgm:spPr/>
      <dgm:t>
        <a:bodyPr/>
        <a:lstStyle/>
        <a:p>
          <a:endParaRPr lang="ru-RU"/>
        </a:p>
      </dgm:t>
    </dgm:pt>
    <dgm:pt modelId="{20A98F2D-16B6-4498-9D1D-5DFD823947B1}">
      <dgm:prSet phldrT="[Текст]"/>
      <dgm:spPr>
        <a:xfrm>
          <a:off x="3962400" y="0"/>
          <a:ext cx="5943600" cy="3541712"/>
        </a:xfrm>
        <a:prstGeom prst="rightArrow">
          <a:avLst>
            <a:gd name="adj1" fmla="val 75000"/>
            <a:gd name="adj2" fmla="val 50000"/>
          </a:avLst>
        </a:prstGeo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400500" extrusionH="63500" contourW="12700" prstMaterial="matte">
          <a:contourClr>
            <a:sysClr val="window" lastClr="FFFFFF"/>
          </a:contourClr>
        </a:sp3d>
      </dgm:spPr>
      <dgm:t>
        <a:bodyPr/>
        <a:lstStyle/>
        <a:p>
          <a:pPr>
            <a:buChar char="•"/>
          </a:pPr>
          <a:r>
            <a:rPr lang="ru-RU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Расходы</a:t>
          </a:r>
        </a:p>
      </dgm:t>
    </dgm:pt>
    <dgm:pt modelId="{D4305C2A-FEDE-4339-A726-5725D8C1A8B4}" type="parTrans" cxnId="{8829C2E9-B034-4EBC-B0E8-8697176AD7BC}">
      <dgm:prSet/>
      <dgm:spPr/>
      <dgm:t>
        <a:bodyPr/>
        <a:lstStyle/>
        <a:p>
          <a:endParaRPr lang="ru-RU"/>
        </a:p>
      </dgm:t>
    </dgm:pt>
    <dgm:pt modelId="{23B751AD-81CE-4242-8896-67B2354FE235}" type="sibTrans" cxnId="{8829C2E9-B034-4EBC-B0E8-8697176AD7BC}">
      <dgm:prSet/>
      <dgm:spPr/>
      <dgm:t>
        <a:bodyPr/>
        <a:lstStyle/>
        <a:p>
          <a:endParaRPr lang="ru-RU"/>
        </a:p>
      </dgm:t>
    </dgm:pt>
    <dgm:pt modelId="{B620518B-532B-409D-BA87-6ACB01F6E667}">
      <dgm:prSet phldrT="[Текст]"/>
      <dgm:spPr>
        <a:xfrm>
          <a:off x="3962400" y="0"/>
          <a:ext cx="5943600" cy="3541712"/>
        </a:xfrm>
        <a:prstGeom prst="rightArrow">
          <a:avLst>
            <a:gd name="adj1" fmla="val 75000"/>
            <a:gd name="adj2" fmla="val 50000"/>
          </a:avLst>
        </a:prstGeo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400500" extrusionH="63500" contourW="12700" prstMaterial="matte">
          <a:contourClr>
            <a:sysClr val="window" lastClr="FFFFFF"/>
          </a:contourClr>
        </a:sp3d>
      </dgm:spPr>
      <dgm:t>
        <a:bodyPr/>
        <a:lstStyle/>
        <a:p>
          <a:pPr>
            <a:buChar char="•"/>
          </a:pPr>
          <a:r>
            <a:rPr lang="ru-RU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непрограмные 4281,6 тыс.руб.</a:t>
          </a:r>
        </a:p>
      </dgm:t>
    </dgm:pt>
    <dgm:pt modelId="{59675366-4BA8-4F06-BD06-5FC22DAE7D1A}" type="parTrans" cxnId="{075D0937-95DB-4802-9F28-5F0DA17DFEBD}">
      <dgm:prSet/>
      <dgm:spPr/>
      <dgm:t>
        <a:bodyPr/>
        <a:lstStyle/>
        <a:p>
          <a:endParaRPr lang="ru-RU"/>
        </a:p>
      </dgm:t>
    </dgm:pt>
    <dgm:pt modelId="{89E10434-F723-44AA-ACCC-9C651A5595B1}" type="sibTrans" cxnId="{075D0937-95DB-4802-9F28-5F0DA17DFEBD}">
      <dgm:prSet/>
      <dgm:spPr/>
      <dgm:t>
        <a:bodyPr/>
        <a:lstStyle/>
        <a:p>
          <a:endParaRPr lang="ru-RU"/>
        </a:p>
      </dgm:t>
    </dgm:pt>
    <dgm:pt modelId="{EE867F4A-0033-47AF-B29D-EE1B6BDF16CA}">
      <dgm:prSet/>
      <dgm:spPr>
        <a:xfrm>
          <a:off x="3962400" y="0"/>
          <a:ext cx="5943600" cy="3541712"/>
        </a:xfrm>
        <a:prstGeom prst="rightArrow">
          <a:avLst>
            <a:gd name="adj1" fmla="val 75000"/>
            <a:gd name="adj2" fmla="val 50000"/>
          </a:avLst>
        </a:prstGeo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400500" extrusionH="63500" contourW="12700" prstMaterial="matte">
          <a:contourClr>
            <a:sysClr val="window" lastClr="FFFFFF"/>
          </a:contourClr>
        </a:sp3d>
      </dgm:spPr>
      <dgm:t>
        <a:bodyPr/>
        <a:lstStyle/>
        <a:p>
          <a:pPr>
            <a:buChar char="•"/>
          </a:pPr>
          <a:r>
            <a:rPr lang="ru-RU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программные 8056,0 тыс.руб.</a:t>
          </a:r>
        </a:p>
      </dgm:t>
    </dgm:pt>
    <dgm:pt modelId="{CD83F890-67E1-463D-AC90-18AA57B1EDD7}" type="parTrans" cxnId="{55756FE5-7F4E-478C-8C8E-1C943B0F28EF}">
      <dgm:prSet/>
      <dgm:spPr/>
      <dgm:t>
        <a:bodyPr/>
        <a:lstStyle/>
        <a:p>
          <a:endParaRPr lang="ru-RU"/>
        </a:p>
      </dgm:t>
    </dgm:pt>
    <dgm:pt modelId="{313D5B34-01C2-464D-9AD0-39CED5A42FBE}" type="sibTrans" cxnId="{55756FE5-7F4E-478C-8C8E-1C943B0F28EF}">
      <dgm:prSet/>
      <dgm:spPr/>
      <dgm:t>
        <a:bodyPr/>
        <a:lstStyle/>
        <a:p>
          <a:endParaRPr lang="ru-RU"/>
        </a:p>
      </dgm:t>
    </dgm:pt>
    <dgm:pt modelId="{86AA8CAC-73E8-40C2-89D9-0DF74AC603FD}">
      <dgm:prSet phldrT="[Текст]"/>
      <dgm:spPr>
        <a:xfrm>
          <a:off x="0" y="0"/>
          <a:ext cx="3962400" cy="3541712"/>
        </a:xfrm>
        <a:prstGeom prst="roundRect">
          <a:avLst/>
        </a:prstGeom>
        <a:solidFill>
          <a:srgbClr val="1F497D">
            <a:hueOff val="0"/>
            <a:satOff val="0"/>
            <a:lumOff val="0"/>
            <a:alphaOff val="0"/>
          </a:srgbClr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gm:spPr>
      <dgm:t>
        <a:bodyPr/>
        <a:lstStyle/>
        <a:p>
          <a:pPr>
            <a:buNone/>
          </a:pPr>
          <a:r>
            <a:rPr lang="ru-RU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БЮДЖЕТА НА 2021 </a:t>
          </a:r>
          <a:r>
            <a:rPr lang="ru-RU" b="0" i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ГОД</a:t>
          </a:r>
        </a:p>
      </dgm:t>
    </dgm:pt>
    <dgm:pt modelId="{E215C837-22C3-4FBB-A2EF-B0995F0EB6C9}" type="sibTrans" cxnId="{8A53092D-0591-4574-A909-15EDB78DF467}">
      <dgm:prSet/>
      <dgm:spPr/>
      <dgm:t>
        <a:bodyPr/>
        <a:lstStyle/>
        <a:p>
          <a:endParaRPr lang="ru-RU"/>
        </a:p>
      </dgm:t>
    </dgm:pt>
    <dgm:pt modelId="{A922BDEE-8071-44DB-9E18-C25F543543BB}" type="parTrans" cxnId="{8A53092D-0591-4574-A909-15EDB78DF467}">
      <dgm:prSet/>
      <dgm:spPr/>
      <dgm:t>
        <a:bodyPr/>
        <a:lstStyle/>
        <a:p>
          <a:endParaRPr lang="ru-RU"/>
        </a:p>
      </dgm:t>
    </dgm:pt>
    <dgm:pt modelId="{459D7B97-418E-434C-8C9E-03734B939CCD}" type="pres">
      <dgm:prSet presAssocID="{2889D33D-E11D-46F5-A0CE-BA6715764523}" presName="Name0" presStyleCnt="0">
        <dgm:presLayoutVars>
          <dgm:dir/>
          <dgm:animLvl val="lvl"/>
          <dgm:resizeHandles/>
        </dgm:presLayoutVars>
      </dgm:prSet>
      <dgm:spPr/>
    </dgm:pt>
    <dgm:pt modelId="{833D5D3D-B4A5-4ED0-B172-8C94B36EB273}" type="pres">
      <dgm:prSet presAssocID="{86AA8CAC-73E8-40C2-89D9-0DF74AC603FD}" presName="linNode" presStyleCnt="0"/>
      <dgm:spPr/>
    </dgm:pt>
    <dgm:pt modelId="{DF641B9E-67AF-43FD-B4FA-B5B18AC9200B}" type="pres">
      <dgm:prSet presAssocID="{86AA8CAC-73E8-40C2-89D9-0DF74AC603FD}" presName="parentShp" presStyleLbl="node1" presStyleIdx="0" presStyleCnt="1" custLinFactNeighborX="-2951" custLinFactNeighborY="-3514">
        <dgm:presLayoutVars>
          <dgm:bulletEnabled val="1"/>
        </dgm:presLayoutVars>
      </dgm:prSet>
      <dgm:spPr/>
    </dgm:pt>
    <dgm:pt modelId="{352189BF-023F-4FFC-A37F-C5034607081A}" type="pres">
      <dgm:prSet presAssocID="{86AA8CAC-73E8-40C2-89D9-0DF74AC603FD}" presName="childShp" presStyleLbl="bgAccFollowNode1" presStyleIdx="0" presStyleCnt="1" custLinFactNeighborX="12852" custLinFactNeighborY="1914">
        <dgm:presLayoutVars>
          <dgm:bulletEnabled val="1"/>
        </dgm:presLayoutVars>
      </dgm:prSet>
      <dgm:spPr/>
    </dgm:pt>
  </dgm:ptLst>
  <dgm:cxnLst>
    <dgm:cxn modelId="{DC5E2C07-0A66-4F4B-A067-F0E5DC4E489D}" type="presOf" srcId="{2EFBC7F2-2E43-4489-BBE8-B07AC501D855}" destId="{352189BF-023F-4FFC-A37F-C5034607081A}" srcOrd="0" destOrd="2" presId="urn:microsoft.com/office/officeart/2005/8/layout/vList6"/>
    <dgm:cxn modelId="{8A53092D-0591-4574-A909-15EDB78DF467}" srcId="{2889D33D-E11D-46F5-A0CE-BA6715764523}" destId="{86AA8CAC-73E8-40C2-89D9-0DF74AC603FD}" srcOrd="0" destOrd="0" parTransId="{A922BDEE-8071-44DB-9E18-C25F543543BB}" sibTransId="{E215C837-22C3-4FBB-A2EF-B0995F0EB6C9}"/>
    <dgm:cxn modelId="{075D0937-95DB-4802-9F28-5F0DA17DFEBD}" srcId="{20A98F2D-16B6-4498-9D1D-5DFD823947B1}" destId="{B620518B-532B-409D-BA87-6ACB01F6E667}" srcOrd="1" destOrd="0" parTransId="{59675366-4BA8-4F06-BD06-5FC22DAE7D1A}" sibTransId="{89E10434-F723-44AA-ACCC-9C651A5595B1}"/>
    <dgm:cxn modelId="{28F98942-62C1-404F-996E-87AEFEC1C8CE}" type="presOf" srcId="{2889D33D-E11D-46F5-A0CE-BA6715764523}" destId="{459D7B97-418E-434C-8C9E-03734B939CCD}" srcOrd="0" destOrd="0" presId="urn:microsoft.com/office/officeart/2005/8/layout/vList6"/>
    <dgm:cxn modelId="{2AE86D67-D7EC-4197-9A0B-5E2562A9F844}" srcId="{ECDBE29E-34FF-44B1-8E2D-08AC048CA22D}" destId="{2467674D-B4C3-4116-B51D-DEDDF92C60E3}" srcOrd="0" destOrd="0" parTransId="{76B430A6-D05F-468E-BD0B-6EED789EFB7C}" sibTransId="{758172C1-CE08-4956-B84E-E356C94530C8}"/>
    <dgm:cxn modelId="{07980A50-8151-40B8-88CE-B2FF09B90EEA}" type="presOf" srcId="{EE867F4A-0033-47AF-B29D-EE1B6BDF16CA}" destId="{352189BF-023F-4FFC-A37F-C5034607081A}" srcOrd="0" destOrd="4" presId="urn:microsoft.com/office/officeart/2005/8/layout/vList6"/>
    <dgm:cxn modelId="{9656CF8A-87CC-4A4C-B777-9F8E379B8D92}" type="presOf" srcId="{B620518B-532B-409D-BA87-6ACB01F6E667}" destId="{352189BF-023F-4FFC-A37F-C5034607081A}" srcOrd="0" destOrd="5" presId="urn:microsoft.com/office/officeart/2005/8/layout/vList6"/>
    <dgm:cxn modelId="{04909FA6-BB58-4A41-A92C-8D1CAE57C39E}" type="presOf" srcId="{2467674D-B4C3-4116-B51D-DEDDF92C60E3}" destId="{352189BF-023F-4FFC-A37F-C5034607081A}" srcOrd="0" destOrd="1" presId="urn:microsoft.com/office/officeart/2005/8/layout/vList6"/>
    <dgm:cxn modelId="{7D0396C2-79B8-4757-8538-9F55C3D2811C}" srcId="{ECDBE29E-34FF-44B1-8E2D-08AC048CA22D}" destId="{2EFBC7F2-2E43-4489-BBE8-B07AC501D855}" srcOrd="1" destOrd="0" parTransId="{CE123744-0C7D-4963-B8C1-7FD85BA2C419}" sibTransId="{895CD4AF-2CC5-45B3-BA4D-609513142DFC}"/>
    <dgm:cxn modelId="{3C241AD9-F1D2-41D9-823C-0FE2C3804197}" type="presOf" srcId="{86AA8CAC-73E8-40C2-89D9-0DF74AC603FD}" destId="{DF641B9E-67AF-43FD-B4FA-B5B18AC9200B}" srcOrd="0" destOrd="0" presId="urn:microsoft.com/office/officeart/2005/8/layout/vList6"/>
    <dgm:cxn modelId="{27AE26DF-AE3F-4B68-9065-67657609A183}" srcId="{86AA8CAC-73E8-40C2-89D9-0DF74AC603FD}" destId="{ECDBE29E-34FF-44B1-8E2D-08AC048CA22D}" srcOrd="0" destOrd="0" parTransId="{702D65F3-B108-43EE-9BBD-3951ED34FF98}" sibTransId="{94CC6691-8C6B-4CB6-B6AE-3A5C90FC2F69}"/>
    <dgm:cxn modelId="{55756FE5-7F4E-478C-8C8E-1C943B0F28EF}" srcId="{20A98F2D-16B6-4498-9D1D-5DFD823947B1}" destId="{EE867F4A-0033-47AF-B29D-EE1B6BDF16CA}" srcOrd="0" destOrd="0" parTransId="{CD83F890-67E1-463D-AC90-18AA57B1EDD7}" sibTransId="{313D5B34-01C2-464D-9AD0-39CED5A42FBE}"/>
    <dgm:cxn modelId="{8829C2E9-B034-4EBC-B0E8-8697176AD7BC}" srcId="{86AA8CAC-73E8-40C2-89D9-0DF74AC603FD}" destId="{20A98F2D-16B6-4498-9D1D-5DFD823947B1}" srcOrd="1" destOrd="0" parTransId="{D4305C2A-FEDE-4339-A726-5725D8C1A8B4}" sibTransId="{23B751AD-81CE-4242-8896-67B2354FE235}"/>
    <dgm:cxn modelId="{4C93F3F2-F828-4B0C-B1F6-1CF5BB1CA337}" type="presOf" srcId="{20A98F2D-16B6-4498-9D1D-5DFD823947B1}" destId="{352189BF-023F-4FFC-A37F-C5034607081A}" srcOrd="0" destOrd="3" presId="urn:microsoft.com/office/officeart/2005/8/layout/vList6"/>
    <dgm:cxn modelId="{C554F6FD-469B-4104-A8A2-6C9BDDFA0E25}" type="presOf" srcId="{ECDBE29E-34FF-44B1-8E2D-08AC048CA22D}" destId="{352189BF-023F-4FFC-A37F-C5034607081A}" srcOrd="0" destOrd="0" presId="urn:microsoft.com/office/officeart/2005/8/layout/vList6"/>
    <dgm:cxn modelId="{F2C7A1F2-14B6-4E5D-BDDE-5937B847FA82}" type="presParOf" srcId="{459D7B97-418E-434C-8C9E-03734B939CCD}" destId="{833D5D3D-B4A5-4ED0-B172-8C94B36EB273}" srcOrd="0" destOrd="0" presId="urn:microsoft.com/office/officeart/2005/8/layout/vList6"/>
    <dgm:cxn modelId="{2D536D6F-0547-4218-B9A3-BDF1F4450159}" type="presParOf" srcId="{833D5D3D-B4A5-4ED0-B172-8C94B36EB273}" destId="{DF641B9E-67AF-43FD-B4FA-B5B18AC9200B}" srcOrd="0" destOrd="0" presId="urn:microsoft.com/office/officeart/2005/8/layout/vList6"/>
    <dgm:cxn modelId="{6E67C0C8-7C07-42DD-B0DA-AA13D0F0CA98}" type="presParOf" srcId="{833D5D3D-B4A5-4ED0-B172-8C94B36EB273}" destId="{352189BF-023F-4FFC-A37F-C5034607081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89D33D-E11D-46F5-A0CE-BA6715764523}" type="doc">
      <dgm:prSet loTypeId="urn:microsoft.com/office/officeart/2005/8/layout/vList6" loCatId="list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6AA8CAC-73E8-40C2-89D9-0DF74AC603FD}">
      <dgm:prSet phldrT="[Текст]"/>
      <dgm:spPr/>
      <dgm:t>
        <a:bodyPr/>
        <a:lstStyle/>
        <a:p>
          <a:r>
            <a:rPr lang="ru-RU"/>
            <a:t>БЮДЖЕТА  НА 2022 ГОД</a:t>
          </a:r>
        </a:p>
      </dgm:t>
    </dgm:pt>
    <dgm:pt modelId="{A922BDEE-8071-44DB-9E18-C25F543543BB}" type="parTrans" cxnId="{8A53092D-0591-4574-A909-15EDB78DF467}">
      <dgm:prSet/>
      <dgm:spPr/>
      <dgm:t>
        <a:bodyPr/>
        <a:lstStyle/>
        <a:p>
          <a:endParaRPr lang="ru-RU"/>
        </a:p>
      </dgm:t>
    </dgm:pt>
    <dgm:pt modelId="{E215C837-22C3-4FBB-A2EF-B0995F0EB6C9}" type="sibTrans" cxnId="{8A53092D-0591-4574-A909-15EDB78DF467}">
      <dgm:prSet/>
      <dgm:spPr/>
      <dgm:t>
        <a:bodyPr/>
        <a:lstStyle/>
        <a:p>
          <a:endParaRPr lang="ru-RU"/>
        </a:p>
      </dgm:t>
    </dgm:pt>
    <dgm:pt modelId="{ECDBE29E-34FF-44B1-8E2D-08AC048CA22D}">
      <dgm:prSet phldrT="[Текст]"/>
      <dgm:spPr/>
      <dgm:t>
        <a:bodyPr/>
        <a:lstStyle/>
        <a:p>
          <a:r>
            <a:rPr lang="ru-RU"/>
            <a:t>Доходы</a:t>
          </a:r>
        </a:p>
      </dgm:t>
    </dgm:pt>
    <dgm:pt modelId="{702D65F3-B108-43EE-9BBD-3951ED34FF98}" type="parTrans" cxnId="{27AE26DF-AE3F-4B68-9065-67657609A183}">
      <dgm:prSet/>
      <dgm:spPr/>
      <dgm:t>
        <a:bodyPr/>
        <a:lstStyle/>
        <a:p>
          <a:endParaRPr lang="ru-RU"/>
        </a:p>
      </dgm:t>
    </dgm:pt>
    <dgm:pt modelId="{94CC6691-8C6B-4CB6-B6AE-3A5C90FC2F69}" type="sibTrans" cxnId="{27AE26DF-AE3F-4B68-9065-67657609A183}">
      <dgm:prSet/>
      <dgm:spPr/>
      <dgm:t>
        <a:bodyPr/>
        <a:lstStyle/>
        <a:p>
          <a:endParaRPr lang="ru-RU"/>
        </a:p>
      </dgm:t>
    </dgm:pt>
    <dgm:pt modelId="{2467674D-B4C3-4116-B51D-DEDDF92C60E3}">
      <dgm:prSet phldrT="[Текст]"/>
      <dgm:spPr/>
      <dgm:t>
        <a:bodyPr/>
        <a:lstStyle/>
        <a:p>
          <a:r>
            <a:rPr lang="ru-RU"/>
            <a:t>налоговые и неналоговые</a:t>
          </a:r>
          <a:r>
            <a:rPr lang="en-US"/>
            <a:t> </a:t>
          </a:r>
          <a:r>
            <a:rPr lang="ru-RU"/>
            <a:t>4992,3 тыс.руб.</a:t>
          </a:r>
        </a:p>
      </dgm:t>
    </dgm:pt>
    <dgm:pt modelId="{76B430A6-D05F-468E-BD0B-6EED789EFB7C}" type="parTrans" cxnId="{2AE86D67-D7EC-4197-9A0B-5E2562A9F844}">
      <dgm:prSet/>
      <dgm:spPr/>
      <dgm:t>
        <a:bodyPr/>
        <a:lstStyle/>
        <a:p>
          <a:endParaRPr lang="ru-RU"/>
        </a:p>
      </dgm:t>
    </dgm:pt>
    <dgm:pt modelId="{758172C1-CE08-4956-B84E-E356C94530C8}" type="sibTrans" cxnId="{2AE86D67-D7EC-4197-9A0B-5E2562A9F844}">
      <dgm:prSet/>
      <dgm:spPr/>
      <dgm:t>
        <a:bodyPr/>
        <a:lstStyle/>
        <a:p>
          <a:endParaRPr lang="ru-RU"/>
        </a:p>
      </dgm:t>
    </dgm:pt>
    <dgm:pt modelId="{2EFBC7F2-2E43-4489-BBE8-B07AC501D855}">
      <dgm:prSet phldrT="[Текст]"/>
      <dgm:spPr/>
      <dgm:t>
        <a:bodyPr/>
        <a:lstStyle/>
        <a:p>
          <a:r>
            <a:rPr lang="ru-RU"/>
            <a:t>безвозмездные поступления 13658,6тыс.руб.</a:t>
          </a:r>
        </a:p>
      </dgm:t>
    </dgm:pt>
    <dgm:pt modelId="{CE123744-0C7D-4963-B8C1-7FD85BA2C419}" type="parTrans" cxnId="{7D0396C2-79B8-4757-8538-9F55C3D2811C}">
      <dgm:prSet/>
      <dgm:spPr/>
      <dgm:t>
        <a:bodyPr/>
        <a:lstStyle/>
        <a:p>
          <a:endParaRPr lang="ru-RU"/>
        </a:p>
      </dgm:t>
    </dgm:pt>
    <dgm:pt modelId="{895CD4AF-2CC5-45B3-BA4D-609513142DFC}" type="sibTrans" cxnId="{7D0396C2-79B8-4757-8538-9F55C3D2811C}">
      <dgm:prSet/>
      <dgm:spPr/>
      <dgm:t>
        <a:bodyPr/>
        <a:lstStyle/>
        <a:p>
          <a:endParaRPr lang="ru-RU"/>
        </a:p>
      </dgm:t>
    </dgm:pt>
    <dgm:pt modelId="{20A98F2D-16B6-4498-9D1D-5DFD823947B1}">
      <dgm:prSet phldrT="[Текст]"/>
      <dgm:spPr/>
      <dgm:t>
        <a:bodyPr/>
        <a:lstStyle/>
        <a:p>
          <a:r>
            <a:rPr lang="ru-RU"/>
            <a:t>Расходы</a:t>
          </a:r>
        </a:p>
      </dgm:t>
    </dgm:pt>
    <dgm:pt modelId="{D4305C2A-FEDE-4339-A726-5725D8C1A8B4}" type="parTrans" cxnId="{8829C2E9-B034-4EBC-B0E8-8697176AD7BC}">
      <dgm:prSet/>
      <dgm:spPr/>
      <dgm:t>
        <a:bodyPr/>
        <a:lstStyle/>
        <a:p>
          <a:endParaRPr lang="ru-RU"/>
        </a:p>
      </dgm:t>
    </dgm:pt>
    <dgm:pt modelId="{23B751AD-81CE-4242-8896-67B2354FE235}" type="sibTrans" cxnId="{8829C2E9-B034-4EBC-B0E8-8697176AD7BC}">
      <dgm:prSet/>
      <dgm:spPr/>
      <dgm:t>
        <a:bodyPr/>
        <a:lstStyle/>
        <a:p>
          <a:endParaRPr lang="ru-RU"/>
        </a:p>
      </dgm:t>
    </dgm:pt>
    <dgm:pt modelId="{B620518B-532B-409D-BA87-6ACB01F6E667}">
      <dgm:prSet phldrT="[Текст]"/>
      <dgm:spPr/>
      <dgm:t>
        <a:bodyPr/>
        <a:lstStyle/>
        <a:p>
          <a:r>
            <a:rPr lang="ru-RU"/>
            <a:t>непрограмные 3811,4 тыс.руб.</a:t>
          </a:r>
        </a:p>
      </dgm:t>
    </dgm:pt>
    <dgm:pt modelId="{59675366-4BA8-4F06-BD06-5FC22DAE7D1A}" type="parTrans" cxnId="{075D0937-95DB-4802-9F28-5F0DA17DFEBD}">
      <dgm:prSet/>
      <dgm:spPr/>
      <dgm:t>
        <a:bodyPr/>
        <a:lstStyle/>
        <a:p>
          <a:endParaRPr lang="ru-RU"/>
        </a:p>
      </dgm:t>
    </dgm:pt>
    <dgm:pt modelId="{89E10434-F723-44AA-ACCC-9C651A5595B1}" type="sibTrans" cxnId="{075D0937-95DB-4802-9F28-5F0DA17DFEBD}">
      <dgm:prSet/>
      <dgm:spPr/>
      <dgm:t>
        <a:bodyPr/>
        <a:lstStyle/>
        <a:p>
          <a:endParaRPr lang="ru-RU"/>
        </a:p>
      </dgm:t>
    </dgm:pt>
    <dgm:pt modelId="{EE867F4A-0033-47AF-B29D-EE1B6BDF16CA}">
      <dgm:prSet/>
      <dgm:spPr/>
      <dgm:t>
        <a:bodyPr/>
        <a:lstStyle/>
        <a:p>
          <a:r>
            <a:rPr lang="ru-RU"/>
            <a:t>программные 14839,5 тыс.руб.</a:t>
          </a:r>
        </a:p>
      </dgm:t>
    </dgm:pt>
    <dgm:pt modelId="{CD83F890-67E1-463D-AC90-18AA57B1EDD7}" type="parTrans" cxnId="{55756FE5-7F4E-478C-8C8E-1C943B0F28EF}">
      <dgm:prSet/>
      <dgm:spPr/>
      <dgm:t>
        <a:bodyPr/>
        <a:lstStyle/>
        <a:p>
          <a:endParaRPr lang="ru-RU"/>
        </a:p>
      </dgm:t>
    </dgm:pt>
    <dgm:pt modelId="{313D5B34-01C2-464D-9AD0-39CED5A42FBE}" type="sibTrans" cxnId="{55756FE5-7F4E-478C-8C8E-1C943B0F28EF}">
      <dgm:prSet/>
      <dgm:spPr/>
      <dgm:t>
        <a:bodyPr/>
        <a:lstStyle/>
        <a:p>
          <a:endParaRPr lang="ru-RU"/>
        </a:p>
      </dgm:t>
    </dgm:pt>
    <dgm:pt modelId="{D460EF89-5789-4E1C-A455-E0E10DFBD20B}" type="pres">
      <dgm:prSet presAssocID="{2889D33D-E11D-46F5-A0CE-BA6715764523}" presName="Name0" presStyleCnt="0">
        <dgm:presLayoutVars>
          <dgm:dir/>
          <dgm:animLvl val="lvl"/>
          <dgm:resizeHandles/>
        </dgm:presLayoutVars>
      </dgm:prSet>
      <dgm:spPr/>
    </dgm:pt>
    <dgm:pt modelId="{8A502B0E-FA69-4E00-A701-2EE4268026BD}" type="pres">
      <dgm:prSet presAssocID="{86AA8CAC-73E8-40C2-89D9-0DF74AC603FD}" presName="linNode" presStyleCnt="0"/>
      <dgm:spPr/>
    </dgm:pt>
    <dgm:pt modelId="{75CFF677-6944-424C-98B7-8566CD8DCD08}" type="pres">
      <dgm:prSet presAssocID="{86AA8CAC-73E8-40C2-89D9-0DF74AC603FD}" presName="parentShp" presStyleLbl="node1" presStyleIdx="0" presStyleCnt="1">
        <dgm:presLayoutVars>
          <dgm:bulletEnabled val="1"/>
        </dgm:presLayoutVars>
      </dgm:prSet>
      <dgm:spPr/>
    </dgm:pt>
    <dgm:pt modelId="{A10B4F3E-BF55-4629-992E-06738B16A749}" type="pres">
      <dgm:prSet presAssocID="{86AA8CAC-73E8-40C2-89D9-0DF74AC603FD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8A53092D-0591-4574-A909-15EDB78DF467}" srcId="{2889D33D-E11D-46F5-A0CE-BA6715764523}" destId="{86AA8CAC-73E8-40C2-89D9-0DF74AC603FD}" srcOrd="0" destOrd="0" parTransId="{A922BDEE-8071-44DB-9E18-C25F543543BB}" sibTransId="{E215C837-22C3-4FBB-A2EF-B0995F0EB6C9}"/>
    <dgm:cxn modelId="{DA611A35-154E-4E28-8943-96F374426798}" type="presOf" srcId="{86AA8CAC-73E8-40C2-89D9-0DF74AC603FD}" destId="{75CFF677-6944-424C-98B7-8566CD8DCD08}" srcOrd="0" destOrd="0" presId="urn:microsoft.com/office/officeart/2005/8/layout/vList6"/>
    <dgm:cxn modelId="{075D0937-95DB-4802-9F28-5F0DA17DFEBD}" srcId="{20A98F2D-16B6-4498-9D1D-5DFD823947B1}" destId="{B620518B-532B-409D-BA87-6ACB01F6E667}" srcOrd="1" destOrd="0" parTransId="{59675366-4BA8-4F06-BD06-5FC22DAE7D1A}" sibTransId="{89E10434-F723-44AA-ACCC-9C651A5595B1}"/>
    <dgm:cxn modelId="{A0FB3D3D-FD2E-4A80-937B-B98A5B4A866E}" type="presOf" srcId="{ECDBE29E-34FF-44B1-8E2D-08AC048CA22D}" destId="{A10B4F3E-BF55-4629-992E-06738B16A749}" srcOrd="0" destOrd="0" presId="urn:microsoft.com/office/officeart/2005/8/layout/vList6"/>
    <dgm:cxn modelId="{DEF5315F-2E91-46C7-AA70-905BBFE04A52}" type="presOf" srcId="{2467674D-B4C3-4116-B51D-DEDDF92C60E3}" destId="{A10B4F3E-BF55-4629-992E-06738B16A749}" srcOrd="0" destOrd="1" presId="urn:microsoft.com/office/officeart/2005/8/layout/vList6"/>
    <dgm:cxn modelId="{A2CAF043-0960-4852-B7DD-A91701A9E3FC}" type="presOf" srcId="{2EFBC7F2-2E43-4489-BBE8-B07AC501D855}" destId="{A10B4F3E-BF55-4629-992E-06738B16A749}" srcOrd="0" destOrd="2" presId="urn:microsoft.com/office/officeart/2005/8/layout/vList6"/>
    <dgm:cxn modelId="{2AE86D67-D7EC-4197-9A0B-5E2562A9F844}" srcId="{ECDBE29E-34FF-44B1-8E2D-08AC048CA22D}" destId="{2467674D-B4C3-4116-B51D-DEDDF92C60E3}" srcOrd="0" destOrd="0" parTransId="{76B430A6-D05F-468E-BD0B-6EED789EFB7C}" sibTransId="{758172C1-CE08-4956-B84E-E356C94530C8}"/>
    <dgm:cxn modelId="{DDF32BA1-9431-4DBF-A323-2D1E5A3E3BAD}" type="presOf" srcId="{20A98F2D-16B6-4498-9D1D-5DFD823947B1}" destId="{A10B4F3E-BF55-4629-992E-06738B16A749}" srcOrd="0" destOrd="3" presId="urn:microsoft.com/office/officeart/2005/8/layout/vList6"/>
    <dgm:cxn modelId="{418585B5-926E-4082-9910-F3EBED31B544}" type="presOf" srcId="{2889D33D-E11D-46F5-A0CE-BA6715764523}" destId="{D460EF89-5789-4E1C-A455-E0E10DFBD20B}" srcOrd="0" destOrd="0" presId="urn:microsoft.com/office/officeart/2005/8/layout/vList6"/>
    <dgm:cxn modelId="{7D0396C2-79B8-4757-8538-9F55C3D2811C}" srcId="{ECDBE29E-34FF-44B1-8E2D-08AC048CA22D}" destId="{2EFBC7F2-2E43-4489-BBE8-B07AC501D855}" srcOrd="1" destOrd="0" parTransId="{CE123744-0C7D-4963-B8C1-7FD85BA2C419}" sibTransId="{895CD4AF-2CC5-45B3-BA4D-609513142DFC}"/>
    <dgm:cxn modelId="{27AE26DF-AE3F-4B68-9065-67657609A183}" srcId="{86AA8CAC-73E8-40C2-89D9-0DF74AC603FD}" destId="{ECDBE29E-34FF-44B1-8E2D-08AC048CA22D}" srcOrd="0" destOrd="0" parTransId="{702D65F3-B108-43EE-9BBD-3951ED34FF98}" sibTransId="{94CC6691-8C6B-4CB6-B6AE-3A5C90FC2F69}"/>
    <dgm:cxn modelId="{EF6783DF-C55F-44A8-A2BD-8BE699515CDB}" type="presOf" srcId="{EE867F4A-0033-47AF-B29D-EE1B6BDF16CA}" destId="{A10B4F3E-BF55-4629-992E-06738B16A749}" srcOrd="0" destOrd="4" presId="urn:microsoft.com/office/officeart/2005/8/layout/vList6"/>
    <dgm:cxn modelId="{6375E3E1-07E1-4670-A783-7A94A5F11F53}" type="presOf" srcId="{B620518B-532B-409D-BA87-6ACB01F6E667}" destId="{A10B4F3E-BF55-4629-992E-06738B16A749}" srcOrd="0" destOrd="5" presId="urn:microsoft.com/office/officeart/2005/8/layout/vList6"/>
    <dgm:cxn modelId="{55756FE5-7F4E-478C-8C8E-1C943B0F28EF}" srcId="{20A98F2D-16B6-4498-9D1D-5DFD823947B1}" destId="{EE867F4A-0033-47AF-B29D-EE1B6BDF16CA}" srcOrd="0" destOrd="0" parTransId="{CD83F890-67E1-463D-AC90-18AA57B1EDD7}" sibTransId="{313D5B34-01C2-464D-9AD0-39CED5A42FBE}"/>
    <dgm:cxn modelId="{8829C2E9-B034-4EBC-B0E8-8697176AD7BC}" srcId="{86AA8CAC-73E8-40C2-89D9-0DF74AC603FD}" destId="{20A98F2D-16B6-4498-9D1D-5DFD823947B1}" srcOrd="1" destOrd="0" parTransId="{D4305C2A-FEDE-4339-A726-5725D8C1A8B4}" sibTransId="{23B751AD-81CE-4242-8896-67B2354FE235}"/>
    <dgm:cxn modelId="{8BDB511C-D3BE-4036-ACF0-1B4C7A62E480}" type="presParOf" srcId="{D460EF89-5789-4E1C-A455-E0E10DFBD20B}" destId="{8A502B0E-FA69-4E00-A701-2EE4268026BD}" srcOrd="0" destOrd="0" presId="urn:microsoft.com/office/officeart/2005/8/layout/vList6"/>
    <dgm:cxn modelId="{D9B2F310-4567-4F32-B69F-7F160B5C2C84}" type="presParOf" srcId="{8A502B0E-FA69-4E00-A701-2EE4268026BD}" destId="{75CFF677-6944-424C-98B7-8566CD8DCD08}" srcOrd="0" destOrd="0" presId="urn:microsoft.com/office/officeart/2005/8/layout/vList6"/>
    <dgm:cxn modelId="{8F44CDF9-DC07-4495-B70A-DCDE51FC8559}" type="presParOf" srcId="{8A502B0E-FA69-4E00-A701-2EE4268026BD}" destId="{A10B4F3E-BF55-4629-992E-06738B16A74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098A75-AF04-4F15-A40E-31C727D76F58}">
      <dsp:nvSpPr>
        <dsp:cNvPr id="0" name=""/>
        <dsp:cNvSpPr/>
      </dsp:nvSpPr>
      <dsp:spPr>
        <a:xfrm>
          <a:off x="4311495" y="0"/>
          <a:ext cx="6467242" cy="5931243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/>
            <a:t>Бюджетное послание Президента РФ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/>
            <a:t>Прогноз социально-экономического развития поселения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b="0" kern="1200"/>
            <a:t>Основные направления бюджетной и налоговой политики поселения на 20</a:t>
          </a:r>
          <a:r>
            <a:rPr lang="en-US" sz="2100" b="0" kern="1200"/>
            <a:t>20</a:t>
          </a:r>
          <a:r>
            <a:rPr lang="ru-RU" sz="2100" b="0" kern="1200"/>
            <a:t>-20</a:t>
          </a:r>
          <a:r>
            <a:rPr lang="en-US" sz="2100" b="0" kern="1200"/>
            <a:t>22</a:t>
          </a:r>
          <a:r>
            <a:rPr lang="ru-RU" sz="2100" b="0" kern="1200"/>
            <a:t> годы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b="0" kern="1200"/>
            <a:t>Муниципальные программы  поселения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b="0" kern="1200"/>
            <a:t>Бюджетный прогноз Истоминского сельского поселения</a:t>
          </a:r>
        </a:p>
      </dsp:txBody>
      <dsp:txXfrm>
        <a:off x="4311495" y="741405"/>
        <a:ext cx="4243026" cy="4448433"/>
      </dsp:txXfrm>
    </dsp:sp>
    <dsp:sp modelId="{2B4F9FCD-860D-486F-B1D0-E562A6005D47}">
      <dsp:nvSpPr>
        <dsp:cNvPr id="0" name=""/>
        <dsp:cNvSpPr/>
      </dsp:nvSpPr>
      <dsp:spPr>
        <a:xfrm>
          <a:off x="0" y="0"/>
          <a:ext cx="4311495" cy="593124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Основы формирования бюджета Истоминского сельского поселения на 20</a:t>
          </a:r>
          <a:r>
            <a:rPr lang="en-US" sz="3800" kern="1200" dirty="0"/>
            <a:t>20</a:t>
          </a:r>
          <a:r>
            <a:rPr lang="ru-RU" sz="3800" kern="1200" dirty="0"/>
            <a:t> год и плановый период 20</a:t>
          </a:r>
          <a:r>
            <a:rPr lang="en-US" sz="3800" kern="1200" dirty="0"/>
            <a:t>20</a:t>
          </a:r>
          <a:r>
            <a:rPr lang="ru-RU" sz="3800" kern="1200" dirty="0"/>
            <a:t> и </a:t>
          </a:r>
          <a:r>
            <a:rPr lang="en-US" sz="3800" kern="1200" dirty="0"/>
            <a:t>2022</a:t>
          </a:r>
          <a:r>
            <a:rPr lang="ru-RU" sz="3800" kern="1200" dirty="0"/>
            <a:t> годы</a:t>
          </a:r>
        </a:p>
      </dsp:txBody>
      <dsp:txXfrm>
        <a:off x="210470" y="210470"/>
        <a:ext cx="3890555" cy="55103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3B0C0-193D-46B0-9BD1-D86A8F3FBD0A}">
      <dsp:nvSpPr>
        <dsp:cNvPr id="0" name=""/>
        <dsp:cNvSpPr/>
      </dsp:nvSpPr>
      <dsp:spPr>
        <a:xfrm>
          <a:off x="4156623" y="0"/>
          <a:ext cx="6234936" cy="5717059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/>
            <a:t>Доходы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/>
            <a:t>налоговые и неналоговые4882,4</a:t>
          </a:r>
          <a:r>
            <a:rPr lang="en-US" sz="2300" kern="1200"/>
            <a:t> </a:t>
          </a:r>
          <a:r>
            <a:rPr lang="ru-RU" sz="2300" kern="1200"/>
            <a:t>тыс.руб.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/>
            <a:t>безвозмездные поступления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/>
            <a:t>13852,7 тыс.руб.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/>
            <a:t>Расходы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/>
            <a:t>программные 11</a:t>
          </a:r>
          <a:r>
            <a:rPr lang="en-US" sz="2300" kern="1200"/>
            <a:t>9</a:t>
          </a:r>
          <a:r>
            <a:rPr lang="ru-RU" sz="2300" kern="1200"/>
            <a:t>25,9 тыс.руб.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/>
            <a:t>непрограмные 6809,2 тыс.руб.</a:t>
          </a:r>
        </a:p>
      </dsp:txBody>
      <dsp:txXfrm>
        <a:off x="4156623" y="714632"/>
        <a:ext cx="4091039" cy="4287795"/>
      </dsp:txXfrm>
    </dsp:sp>
    <dsp:sp modelId="{A0E4C50E-929F-4F01-9E4E-DF7551C83063}">
      <dsp:nvSpPr>
        <dsp:cNvPr id="0" name=""/>
        <dsp:cNvSpPr/>
      </dsp:nvSpPr>
      <dsp:spPr>
        <a:xfrm>
          <a:off x="0" y="0"/>
          <a:ext cx="4156624" cy="571705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/>
            <a:t>БЮДЖЕТ НА  2020 ГОД</a:t>
          </a:r>
        </a:p>
      </dsp:txBody>
      <dsp:txXfrm>
        <a:off x="202910" y="202910"/>
        <a:ext cx="3750804" cy="53112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189BF-023F-4FFC-A37F-C5034607081A}">
      <dsp:nvSpPr>
        <dsp:cNvPr id="0" name=""/>
        <dsp:cNvSpPr/>
      </dsp:nvSpPr>
      <dsp:spPr>
        <a:xfrm>
          <a:off x="4077540" y="0"/>
          <a:ext cx="6116311" cy="5725297"/>
        </a:xfrm>
        <a:prstGeom prst="rightArrow">
          <a:avLst>
            <a:gd name="adj1" fmla="val 75000"/>
            <a:gd name="adj2" fmla="val 50000"/>
          </a:avLst>
        </a:prstGeo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400500" extrusionH="63500" contourW="12700" prstMaterial="matte"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Доходы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 sz="2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r>
            <a:rPr lang="ru-RU" sz="2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4922,5 тыс.руб.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безвозмездные поступления 7415,1 тыс.руб.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Расходы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программные 8056,0 тыс.руб.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непрограмные 4281,6 тыс.руб.</a:t>
          </a:r>
        </a:p>
      </dsp:txBody>
      <dsp:txXfrm>
        <a:off x="4077540" y="715662"/>
        <a:ext cx="3969325" cy="4293973"/>
      </dsp:txXfrm>
    </dsp:sp>
    <dsp:sp modelId="{DF641B9E-67AF-43FD-B4FA-B5B18AC9200B}">
      <dsp:nvSpPr>
        <dsp:cNvPr id="0" name=""/>
        <dsp:cNvSpPr/>
      </dsp:nvSpPr>
      <dsp:spPr>
        <a:xfrm>
          <a:off x="0" y="0"/>
          <a:ext cx="4077540" cy="5725297"/>
        </a:xfrm>
        <a:prstGeom prst="roundRect">
          <a:avLst/>
        </a:prstGeom>
        <a:solidFill>
          <a:srgbClr val="1F497D">
            <a:hueOff val="0"/>
            <a:satOff val="0"/>
            <a:lumOff val="0"/>
            <a:alphaOff val="0"/>
          </a:srgbClr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110490" rIns="220980" bIns="11049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БЮДЖЕТА НА 2021 </a:t>
          </a:r>
          <a:r>
            <a:rPr lang="ru-RU" sz="5800" b="0" i="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ГОД</a:t>
          </a:r>
        </a:p>
      </dsp:txBody>
      <dsp:txXfrm>
        <a:off x="199049" y="199049"/>
        <a:ext cx="3679442" cy="53271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B4F3E-BF55-4629-992E-06738B16A749}">
      <dsp:nvSpPr>
        <dsp:cNvPr id="0" name=""/>
        <dsp:cNvSpPr/>
      </dsp:nvSpPr>
      <dsp:spPr>
        <a:xfrm>
          <a:off x="3962400" y="0"/>
          <a:ext cx="5943600" cy="5511113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/>
            <a:t>Доходы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/>
            <a:t>налоговые и неналоговые</a:t>
          </a:r>
          <a:r>
            <a:rPr lang="en-US" sz="2300" kern="1200"/>
            <a:t> </a:t>
          </a:r>
          <a:r>
            <a:rPr lang="ru-RU" sz="2300" kern="1200"/>
            <a:t>4992,3 тыс.руб.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/>
            <a:t>безвозмездные поступления 13658,6тыс.руб.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/>
            <a:t>Расходы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/>
            <a:t>программные 14839,5 тыс.руб.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/>
            <a:t>непрограмные 3811,4 тыс.руб.</a:t>
          </a:r>
        </a:p>
      </dsp:txBody>
      <dsp:txXfrm>
        <a:off x="3962400" y="688889"/>
        <a:ext cx="3876933" cy="4133335"/>
      </dsp:txXfrm>
    </dsp:sp>
    <dsp:sp modelId="{75CFF677-6944-424C-98B7-8566CD8DCD08}">
      <dsp:nvSpPr>
        <dsp:cNvPr id="0" name=""/>
        <dsp:cNvSpPr/>
      </dsp:nvSpPr>
      <dsp:spPr>
        <a:xfrm>
          <a:off x="0" y="0"/>
          <a:ext cx="3962400" cy="551111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700" kern="1200"/>
            <a:t>БЮДЖЕТА  НА 2022 ГОД</a:t>
          </a:r>
        </a:p>
      </dsp:txBody>
      <dsp:txXfrm>
        <a:off x="193428" y="193428"/>
        <a:ext cx="3575544" cy="5124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49FD0CD-80AF-405E-9B96-D8AD34F02AD9}"/>
              </a:ext>
            </a:extLst>
          </p:cNvPr>
          <p:cNvSpPr/>
          <p:nvPr/>
        </p:nvSpPr>
        <p:spPr>
          <a:xfrm>
            <a:off x="3039762" y="733168"/>
            <a:ext cx="7834184" cy="4131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БЮДЖЕТА </a:t>
            </a:r>
            <a:endParaRPr lang="ru-RU" sz="3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ИСТОМИНСКОГО СЕЛЬСКОГО ПОСЕЛЕНИЯ АКСАЙСКОГО РАЙОНА </a:t>
            </a:r>
            <a:endParaRPr lang="ru-RU" sz="3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2020 ГОД И НА ПЛАНОВЫЙ ПЕРИОД 2021 И 2022 ГОДЫ.</a:t>
            </a:r>
            <a:endParaRPr lang="ru-RU" sz="3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085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C1DCA43-67AE-49E6-983A-D75111F1D5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403013"/>
              </p:ext>
            </p:extLst>
          </p:nvPr>
        </p:nvGraphicFramePr>
        <p:xfrm>
          <a:off x="1293341" y="270798"/>
          <a:ext cx="9860690" cy="6326089"/>
        </p:xfrm>
        <a:graphic>
          <a:graphicData uri="http://schemas.openxmlformats.org/drawingml/2006/table">
            <a:tbl>
              <a:tblPr firstRow="1" firstCol="1" bandRow="1"/>
              <a:tblGrid>
                <a:gridCol w="396531">
                  <a:extLst>
                    <a:ext uri="{9D8B030D-6E8A-4147-A177-3AD203B41FA5}">
                      <a16:colId xmlns:a16="http://schemas.microsoft.com/office/drawing/2014/main" val="2459745497"/>
                    </a:ext>
                  </a:extLst>
                </a:gridCol>
                <a:gridCol w="4428537">
                  <a:extLst>
                    <a:ext uri="{9D8B030D-6E8A-4147-A177-3AD203B41FA5}">
                      <a16:colId xmlns:a16="http://schemas.microsoft.com/office/drawing/2014/main" val="1056576592"/>
                    </a:ext>
                  </a:extLst>
                </a:gridCol>
                <a:gridCol w="1228201">
                  <a:extLst>
                    <a:ext uri="{9D8B030D-6E8A-4147-A177-3AD203B41FA5}">
                      <a16:colId xmlns:a16="http://schemas.microsoft.com/office/drawing/2014/main" val="3439301711"/>
                    </a:ext>
                  </a:extLst>
                </a:gridCol>
                <a:gridCol w="1544024">
                  <a:extLst>
                    <a:ext uri="{9D8B030D-6E8A-4147-A177-3AD203B41FA5}">
                      <a16:colId xmlns:a16="http://schemas.microsoft.com/office/drawing/2014/main" val="1660238259"/>
                    </a:ext>
                  </a:extLst>
                </a:gridCol>
                <a:gridCol w="1158017">
                  <a:extLst>
                    <a:ext uri="{9D8B030D-6E8A-4147-A177-3AD203B41FA5}">
                      <a16:colId xmlns:a16="http://schemas.microsoft.com/office/drawing/2014/main" val="621284864"/>
                    </a:ext>
                  </a:extLst>
                </a:gridCol>
                <a:gridCol w="1105380">
                  <a:extLst>
                    <a:ext uri="{9D8B030D-6E8A-4147-A177-3AD203B41FA5}">
                      <a16:colId xmlns:a16="http://schemas.microsoft.com/office/drawing/2014/main" val="2180586699"/>
                    </a:ext>
                  </a:extLst>
                </a:gridCol>
              </a:tblGrid>
              <a:tr h="25751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Истоминского сельского поселения по муниципальным программам 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62143"/>
                  </a:ext>
                </a:extLst>
              </a:tr>
              <a:tr h="201179"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681529"/>
                  </a:ext>
                </a:extLst>
              </a:tr>
              <a:tr h="750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пп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2020 год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программы 2020 года в </a:t>
                      </a:r>
                      <a:r>
                        <a:rPr lang="ru-RU" sz="1000" u="sng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общем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объеме расходов, 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2021 год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2022 год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183180"/>
                  </a:ext>
                </a:extLst>
              </a:tr>
              <a:tr h="750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Истоминского сельского поселения «Защита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1 093,7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1053,0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1053,0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8428"/>
                  </a:ext>
                </a:extLst>
              </a:tr>
              <a:tr h="321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Истоминского сельского поселения «Культура»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6 243,7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3600.7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4097.8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001390"/>
                  </a:ext>
                </a:extLst>
              </a:tr>
              <a:tr h="446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Истоминского сельского поселения «Обеспечение качественными жилищно-коммунальными услугами населения»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517496"/>
                  </a:ext>
                </a:extLst>
              </a:tr>
              <a:tr h="294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Истоминского сельского поселения «Развитие транспортной системы»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2 097,6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2213,0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8479,4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543230"/>
                  </a:ext>
                </a:extLst>
              </a:tr>
              <a:tr h="337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Истоминского сельского поселения «Развитие физической культуры и спорта»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227105"/>
                  </a:ext>
                </a:extLst>
              </a:tr>
              <a:tr h="294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Истоминского сельского поселения «Управление имуществом»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967414"/>
                  </a:ext>
                </a:extLst>
              </a:tr>
              <a:tr h="446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Истоминского сельского поселения «Комплексное благоустройство территории поселения»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2 129,5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1032,9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1052,9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225031"/>
                  </a:ext>
                </a:extLst>
              </a:tr>
              <a:tr h="418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Истоминского сельского поселения «Социальная поддержка граждан»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519696"/>
                  </a:ext>
                </a:extLst>
              </a:tr>
              <a:tr h="418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Истоминского сельского поселения «Развитие муниципальной службы»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629809"/>
                  </a:ext>
                </a:extLst>
              </a:tr>
              <a:tr h="209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11 925,9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8056,0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14839,5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613057"/>
                  </a:ext>
                </a:extLst>
              </a:tr>
              <a:tr h="29774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Справочно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851982"/>
                  </a:ext>
                </a:extLst>
              </a:tr>
              <a:tr h="225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расходы, всего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6 809,2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4281,6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3811,4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635948"/>
                  </a:ext>
                </a:extLst>
              </a:tr>
              <a:tr h="225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расходов бюджета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18 735,1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12337,6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18650,9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460172"/>
                  </a:ext>
                </a:extLst>
              </a:tr>
              <a:tr h="329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программы в % к общему объему расходов бюджета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7" marR="333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998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83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0C184F6-34CE-4E87-B911-605054BA9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800" dirty="0"/>
              <a:t>СПАСИБО</a:t>
            </a:r>
          </a:p>
          <a:p>
            <a:pPr marL="0" indent="0" algn="ctr">
              <a:buNone/>
            </a:pPr>
            <a:r>
              <a:rPr lang="ru-RU" sz="4800" dirty="0"/>
              <a:t>ЗА ВНИМАНИЕ.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26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8D1AAD7-44D6-4A20-8E6A-5DDDD8E193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741628"/>
              </p:ext>
            </p:extLst>
          </p:nvPr>
        </p:nvGraphicFramePr>
        <p:xfrm>
          <a:off x="1141413" y="708453"/>
          <a:ext cx="10778738" cy="5931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4776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AD7B474-C130-4880-A9C7-6975C146FD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0789" y="329514"/>
            <a:ext cx="11541211" cy="652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84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B879AD2A-DD42-456F-83BF-D1E3F65F27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78273"/>
              </p:ext>
            </p:extLst>
          </p:nvPr>
        </p:nvGraphicFramePr>
        <p:xfrm>
          <a:off x="1141413" y="708454"/>
          <a:ext cx="10391560" cy="5717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2501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FDB3FC8-2859-44BC-B135-6D4A316831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562570"/>
              </p:ext>
            </p:extLst>
          </p:nvPr>
        </p:nvGraphicFramePr>
        <p:xfrm>
          <a:off x="1141413" y="650788"/>
          <a:ext cx="10193852" cy="5725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258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3A66D64-2300-47D2-8FDB-68A372A14F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641466"/>
              </p:ext>
            </p:extLst>
          </p:nvPr>
        </p:nvGraphicFramePr>
        <p:xfrm>
          <a:off x="1141413" y="617837"/>
          <a:ext cx="9906000" cy="5511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678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64E9EF7-24DD-483A-8266-BD68E148CF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205808"/>
              </p:ext>
            </p:extLst>
          </p:nvPr>
        </p:nvGraphicFramePr>
        <p:xfrm>
          <a:off x="568411" y="288324"/>
          <a:ext cx="10972800" cy="6236044"/>
        </p:xfrm>
        <a:graphic>
          <a:graphicData uri="http://schemas.openxmlformats.org/drawingml/2006/table">
            <a:tbl>
              <a:tblPr firstRow="1" firstCol="1" bandRow="1"/>
              <a:tblGrid>
                <a:gridCol w="3298227">
                  <a:extLst>
                    <a:ext uri="{9D8B030D-6E8A-4147-A177-3AD203B41FA5}">
                      <a16:colId xmlns:a16="http://schemas.microsoft.com/office/drawing/2014/main" val="3262691132"/>
                    </a:ext>
                  </a:extLst>
                </a:gridCol>
                <a:gridCol w="2558191">
                  <a:extLst>
                    <a:ext uri="{9D8B030D-6E8A-4147-A177-3AD203B41FA5}">
                      <a16:colId xmlns:a16="http://schemas.microsoft.com/office/drawing/2014/main" val="2088123020"/>
                    </a:ext>
                  </a:extLst>
                </a:gridCol>
                <a:gridCol w="2558191">
                  <a:extLst>
                    <a:ext uri="{9D8B030D-6E8A-4147-A177-3AD203B41FA5}">
                      <a16:colId xmlns:a16="http://schemas.microsoft.com/office/drawing/2014/main" val="3667640178"/>
                    </a:ext>
                  </a:extLst>
                </a:gridCol>
                <a:gridCol w="2558191">
                  <a:extLst>
                    <a:ext uri="{9D8B030D-6E8A-4147-A177-3AD203B41FA5}">
                      <a16:colId xmlns:a16="http://schemas.microsoft.com/office/drawing/2014/main" val="1262493696"/>
                    </a:ext>
                  </a:extLst>
                </a:gridCol>
              </a:tblGrid>
              <a:tr h="110962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параметры  бюджета Истоминского сельского поселения 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995973"/>
                  </a:ext>
                </a:extLst>
              </a:tr>
              <a:tr h="260281">
                <a:tc>
                  <a:txBody>
                    <a:bodyPr/>
                    <a:lstStyle/>
                    <a:p>
                      <a:endParaRPr lang="ru-RU" sz="5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5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394870"/>
                  </a:ext>
                </a:extLst>
              </a:tr>
              <a:tr h="26830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Решения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194144"/>
                  </a:ext>
                </a:extLst>
              </a:tr>
              <a:tr h="268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334335"/>
                  </a:ext>
                </a:extLst>
              </a:tr>
              <a:tr h="26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18735,1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12337,6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18650,9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24012"/>
                  </a:ext>
                </a:extLst>
              </a:tr>
              <a:tr h="26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007151"/>
                  </a:ext>
                </a:extLst>
              </a:tr>
              <a:tr h="816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4882,4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4922,5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4992,3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53972"/>
                  </a:ext>
                </a:extLst>
              </a:tr>
              <a:tr h="538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13852,7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7415,1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13658,6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647049"/>
                  </a:ext>
                </a:extLst>
              </a:tr>
              <a:tr h="26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18735,1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12337,6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18650,9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611036"/>
                  </a:ext>
                </a:extLst>
              </a:tr>
              <a:tr h="538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Дефицит (-), профицит (+),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956783"/>
                  </a:ext>
                </a:extLst>
              </a:tr>
              <a:tr h="816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% к объему собственных доходов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153047"/>
                  </a:ext>
                </a:extLst>
              </a:tr>
              <a:tr h="816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Источники финансирования дефицита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29" marR="285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886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797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425BB13-B4C8-4A1F-85DF-1B23D0CD68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272168"/>
              </p:ext>
            </p:extLst>
          </p:nvPr>
        </p:nvGraphicFramePr>
        <p:xfrm>
          <a:off x="321277" y="354228"/>
          <a:ext cx="11302314" cy="6367547"/>
        </p:xfrm>
        <a:graphic>
          <a:graphicData uri="http://schemas.openxmlformats.org/drawingml/2006/table">
            <a:tbl>
              <a:tblPr firstRow="1" firstCol="1" bandRow="1"/>
              <a:tblGrid>
                <a:gridCol w="6696161">
                  <a:extLst>
                    <a:ext uri="{9D8B030D-6E8A-4147-A177-3AD203B41FA5}">
                      <a16:colId xmlns:a16="http://schemas.microsoft.com/office/drawing/2014/main" val="412199476"/>
                    </a:ext>
                  </a:extLst>
                </a:gridCol>
                <a:gridCol w="1465963">
                  <a:extLst>
                    <a:ext uri="{9D8B030D-6E8A-4147-A177-3AD203B41FA5}">
                      <a16:colId xmlns:a16="http://schemas.microsoft.com/office/drawing/2014/main" val="2107261524"/>
                    </a:ext>
                  </a:extLst>
                </a:gridCol>
                <a:gridCol w="1046484">
                  <a:extLst>
                    <a:ext uri="{9D8B030D-6E8A-4147-A177-3AD203B41FA5}">
                      <a16:colId xmlns:a16="http://schemas.microsoft.com/office/drawing/2014/main" val="1279178084"/>
                    </a:ext>
                  </a:extLst>
                </a:gridCol>
                <a:gridCol w="1047222">
                  <a:extLst>
                    <a:ext uri="{9D8B030D-6E8A-4147-A177-3AD203B41FA5}">
                      <a16:colId xmlns:a16="http://schemas.microsoft.com/office/drawing/2014/main" val="261681811"/>
                    </a:ext>
                  </a:extLst>
                </a:gridCol>
                <a:gridCol w="1046484">
                  <a:extLst>
                    <a:ext uri="{9D8B030D-6E8A-4147-A177-3AD203B41FA5}">
                      <a16:colId xmlns:a16="http://schemas.microsoft.com/office/drawing/2014/main" val="1673794433"/>
                    </a:ext>
                  </a:extLst>
                </a:gridCol>
              </a:tblGrid>
              <a:tr h="263610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990770"/>
                  </a:ext>
                </a:extLst>
              </a:tr>
              <a:tr h="25364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Доходы бюджета Истоминского сельского поселения Аксайского района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758550"/>
                  </a:ext>
                </a:extLst>
              </a:tr>
              <a:tr h="209881">
                <a:tc>
                  <a:txBody>
                    <a:bodyPr/>
                    <a:lstStyle/>
                    <a:p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533718"/>
                  </a:ext>
                </a:extLst>
              </a:tr>
              <a:tr h="1085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Первоначальный бюджет 2018 года (РСД №144 от 25.12.2018г.)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2019 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2020 год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2021 год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170236"/>
                  </a:ext>
                </a:extLst>
              </a:tr>
              <a:tr h="209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4974"/>
                  </a:ext>
                </a:extLst>
              </a:tr>
              <a:tr h="243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- всего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17657,0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18735,1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12337,6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18650,9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731836"/>
                  </a:ext>
                </a:extLst>
              </a:tr>
              <a:tr h="243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5562,4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4 882,4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4922,5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4992,3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372005"/>
                  </a:ext>
                </a:extLst>
              </a:tr>
              <a:tr h="243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1072,2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932,6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957,8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983,6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772781"/>
                  </a:ext>
                </a:extLst>
              </a:tr>
              <a:tr h="170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1072,2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932,6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957,8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983,6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571959"/>
                  </a:ext>
                </a:extLst>
              </a:tr>
              <a:tr h="243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437,3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525,9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546,9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568,8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099375"/>
                  </a:ext>
                </a:extLst>
              </a:tr>
              <a:tr h="213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3652,0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3 043,9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3 047,5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3 054,8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310380"/>
                  </a:ext>
                </a:extLst>
              </a:tr>
              <a:tr h="213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363,5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501,9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505,5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512,8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12689"/>
                  </a:ext>
                </a:extLst>
              </a:tr>
              <a:tr h="213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3288,5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2 542,0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2542,0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2 542,0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359544"/>
                  </a:ext>
                </a:extLst>
              </a:tr>
              <a:tr h="243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75610"/>
                  </a:ext>
                </a:extLst>
              </a:tr>
              <a:tr h="4338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388,7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368,5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358,3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372,6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254873"/>
                  </a:ext>
                </a:extLst>
              </a:tr>
              <a:tr h="2333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374902"/>
                  </a:ext>
                </a:extLst>
              </a:tr>
              <a:tr h="243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12094,6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13 852,7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7 415,1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13 658,6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717184"/>
                  </a:ext>
                </a:extLst>
              </a:tr>
              <a:tr h="4338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12094,6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13 852,7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7 415,1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13 658,6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33446"/>
                  </a:ext>
                </a:extLst>
              </a:tr>
              <a:tr h="243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Российской Федерации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11407,8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11 501,4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4 944,6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4 909,0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028312"/>
                  </a:ext>
                </a:extLst>
              </a:tr>
              <a:tr h="243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207,5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220,2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967276"/>
                  </a:ext>
                </a:extLst>
              </a:tr>
              <a:tr h="243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478,4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2 147,6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8529,4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6" marR="421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445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011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459C608-E9BF-46D7-86EB-9A4D189DCE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237920"/>
              </p:ext>
            </p:extLst>
          </p:nvPr>
        </p:nvGraphicFramePr>
        <p:xfrm>
          <a:off x="568411" y="288324"/>
          <a:ext cx="10626811" cy="6495507"/>
        </p:xfrm>
        <a:graphic>
          <a:graphicData uri="http://schemas.openxmlformats.org/drawingml/2006/table">
            <a:tbl>
              <a:tblPr firstRow="1" firstCol="1" bandRow="1"/>
              <a:tblGrid>
                <a:gridCol w="4903886">
                  <a:extLst>
                    <a:ext uri="{9D8B030D-6E8A-4147-A177-3AD203B41FA5}">
                      <a16:colId xmlns:a16="http://schemas.microsoft.com/office/drawing/2014/main" val="585723078"/>
                    </a:ext>
                  </a:extLst>
                </a:gridCol>
                <a:gridCol w="611863">
                  <a:extLst>
                    <a:ext uri="{9D8B030D-6E8A-4147-A177-3AD203B41FA5}">
                      <a16:colId xmlns:a16="http://schemas.microsoft.com/office/drawing/2014/main" val="579456432"/>
                    </a:ext>
                  </a:extLst>
                </a:gridCol>
                <a:gridCol w="685757">
                  <a:extLst>
                    <a:ext uri="{9D8B030D-6E8A-4147-A177-3AD203B41FA5}">
                      <a16:colId xmlns:a16="http://schemas.microsoft.com/office/drawing/2014/main" val="2963321138"/>
                    </a:ext>
                  </a:extLst>
                </a:gridCol>
                <a:gridCol w="745838">
                  <a:extLst>
                    <a:ext uri="{9D8B030D-6E8A-4147-A177-3AD203B41FA5}">
                      <a16:colId xmlns:a16="http://schemas.microsoft.com/office/drawing/2014/main" val="2891623132"/>
                    </a:ext>
                  </a:extLst>
                </a:gridCol>
                <a:gridCol w="875668">
                  <a:extLst>
                    <a:ext uri="{9D8B030D-6E8A-4147-A177-3AD203B41FA5}">
                      <a16:colId xmlns:a16="http://schemas.microsoft.com/office/drawing/2014/main" val="1674557578"/>
                    </a:ext>
                  </a:extLst>
                </a:gridCol>
                <a:gridCol w="915034">
                  <a:extLst>
                    <a:ext uri="{9D8B030D-6E8A-4147-A177-3AD203B41FA5}">
                      <a16:colId xmlns:a16="http://schemas.microsoft.com/office/drawing/2014/main" val="3771894244"/>
                    </a:ext>
                  </a:extLst>
                </a:gridCol>
                <a:gridCol w="903983">
                  <a:extLst>
                    <a:ext uri="{9D8B030D-6E8A-4147-A177-3AD203B41FA5}">
                      <a16:colId xmlns:a16="http://schemas.microsoft.com/office/drawing/2014/main" val="1174702466"/>
                    </a:ext>
                  </a:extLst>
                </a:gridCol>
                <a:gridCol w="984782">
                  <a:extLst>
                    <a:ext uri="{9D8B030D-6E8A-4147-A177-3AD203B41FA5}">
                      <a16:colId xmlns:a16="http://schemas.microsoft.com/office/drawing/2014/main" val="1824892388"/>
                    </a:ext>
                  </a:extLst>
                </a:gridCol>
              </a:tblGrid>
              <a:tr h="66446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проекта бюджета Истоминского сельского поселения по разделам и подразделам классификации расходов бюджетов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23889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Рз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2019 года*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2020 год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Отклонения: (-) уменьшение, (+) увеличение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Темпы прироста (снижения), %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2021 год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448010"/>
                  </a:ext>
                </a:extLst>
              </a:tr>
              <a:tr h="107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5=4-3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6=4/3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64707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- всего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33346,9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1873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-14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611.8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12337.6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18650.9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66360"/>
                  </a:ext>
                </a:extLst>
              </a:tr>
              <a:tr h="119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9642,0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6690,7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-2951,3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4009,5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3489,5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678417"/>
                  </a:ext>
                </a:extLst>
              </a:tr>
              <a:tr h="337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0104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7141,5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6413,8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-727,7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3374,6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3015,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15526"/>
                  </a:ext>
                </a:extLst>
              </a:tr>
              <a:tr h="337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0106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152015"/>
                  </a:ext>
                </a:extLst>
              </a:tr>
              <a:tr h="145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0107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378,4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920399"/>
                  </a:ext>
                </a:extLst>
              </a:tr>
              <a:tr h="107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0113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2486,0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257,9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-2228,1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251.9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506.1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720227"/>
                  </a:ext>
                </a:extLst>
              </a:tr>
              <a:tr h="107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07.3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220.0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283584"/>
                  </a:ext>
                </a:extLst>
              </a:tr>
              <a:tr h="126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0203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207.3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220.0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178336"/>
                  </a:ext>
                </a:extLst>
              </a:tr>
              <a:tr h="132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924,7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1093,7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1053,0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1053,0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081093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0309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-32,2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28124"/>
                  </a:ext>
                </a:extLst>
              </a:tr>
              <a:tr h="116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892,5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1093,7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1053,0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1053,0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359306"/>
                  </a:ext>
                </a:extLst>
              </a:tr>
              <a:tr h="14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9619,4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2147,6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-7471,8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2263,0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8529,4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33607"/>
                  </a:ext>
                </a:extLst>
              </a:tr>
              <a:tr h="107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Дорожное хозяйство (дорожные фонды)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0409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9571,4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2097,6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-7473,8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2213,0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8479,4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078427"/>
                  </a:ext>
                </a:extLst>
              </a:tr>
              <a:tr h="139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0412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256428"/>
                  </a:ext>
                </a:extLst>
              </a:tr>
              <a:tr h="129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4562,2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2155,9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-2406,3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1069,3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1089,3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581604"/>
                  </a:ext>
                </a:extLst>
              </a:tr>
              <a:tr h="129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0501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66093"/>
                  </a:ext>
                </a:extLst>
              </a:tr>
              <a:tr h="129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0502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-150,4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146631"/>
                  </a:ext>
                </a:extLst>
              </a:tr>
              <a:tr h="129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0503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4381,6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2119,5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-2262,1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1032,9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1052,9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047643"/>
                  </a:ext>
                </a:extLst>
              </a:tr>
              <a:tr h="107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999,0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-999,0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99111"/>
                  </a:ext>
                </a:extLst>
              </a:tr>
              <a:tr h="63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Сбор, удаление отходов и очистка сточных вод"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0602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999,0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-999,0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579866"/>
                  </a:ext>
                </a:extLst>
              </a:tr>
              <a:tr h="13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-29,8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666979"/>
                  </a:ext>
                </a:extLst>
              </a:tr>
              <a:tr h="104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0705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-29,8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301576"/>
                  </a:ext>
                </a:extLst>
              </a:tr>
              <a:tr h="13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6902,8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6243,7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-659,1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3600.7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4097.8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485816"/>
                  </a:ext>
                </a:extLst>
              </a:tr>
              <a:tr h="13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0801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6890,8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6243,7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-647,1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600.7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4097.8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360572"/>
                  </a:ext>
                </a:extLst>
              </a:tr>
              <a:tr h="115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0804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-12,0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668091"/>
                  </a:ext>
                </a:extLst>
              </a:tr>
              <a:tr h="145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091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925927"/>
                  </a:ext>
                </a:extLst>
              </a:tr>
              <a:tr h="145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278,8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-258,8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3643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Массовый спорт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575906"/>
                  </a:ext>
                </a:extLst>
              </a:tr>
              <a:tr h="79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физической культуры и спорта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238,8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-218,8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678544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 с учетом изменений, внесенных решением Собрания депутатов Истоминского сельского поселения от 31.10.2019 №184 «О внесении изменений в решение Собрания депутатов Истоминского сельского поселения от  № 144 «О бюджете Истоминского сельского поселения Аксайского района на 2019 год и на плановый период 2020 и 2021 годов»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29" marR="2282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351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45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13</TotalTime>
  <Words>1169</Words>
  <Application>Microsoft Office PowerPoint</Application>
  <PresentationFormat>Широкоэкранный</PresentationFormat>
  <Paragraphs>518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Tw Cen MT</vt:lpstr>
      <vt:lpstr>Контур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Финансы</dc:creator>
  <cp:lastModifiedBy>Финансы</cp:lastModifiedBy>
  <cp:revision>2</cp:revision>
  <dcterms:created xsi:type="dcterms:W3CDTF">2020-05-29T13:20:36Z</dcterms:created>
  <dcterms:modified xsi:type="dcterms:W3CDTF">2020-05-29T13:34:32Z</dcterms:modified>
</cp:coreProperties>
</file>