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6" r:id="rId10"/>
    <p:sldId id="262" r:id="rId11"/>
    <p:sldId id="263" r:id="rId12"/>
    <p:sldId id="265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701" autoAdjust="0"/>
  </p:normalViewPr>
  <p:slideViewPr>
    <p:cSldViewPr snapToGrid="0" showGuides="1">
      <p:cViewPr varScale="1">
        <p:scale>
          <a:sx n="65" d="100"/>
          <a:sy n="65" d="100"/>
        </p:scale>
        <p:origin x="96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Доходов 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21282.9</c:v>
                </c:pt>
                <c:pt idx="1">
                  <c:v>18625</c:v>
                </c:pt>
                <c:pt idx="2">
                  <c:v>18587</c:v>
                </c:pt>
                <c:pt idx="3">
                  <c:v>32219.3</c:v>
                </c:pt>
                <c:pt idx="4">
                  <c:v>24736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A-4864-8C24-C83C3B4C86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всего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271862422246615E-2"/>
                  <c:y val="-5.2390307793058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9A-4864-8C24-C83C3B4C86FE}"/>
                </c:ext>
              </c:extLst>
            </c:dLbl>
            <c:dLbl>
              <c:idx val="1"/>
              <c:layout>
                <c:manualLayout>
                  <c:x val="3.512623490669594E-2"/>
                  <c:y val="-2.0956123117223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9A-4864-8C24-C83C3B4C86FE}"/>
                </c:ext>
              </c:extLst>
            </c:dLbl>
            <c:dLbl>
              <c:idx val="2"/>
              <c:layout>
                <c:manualLayout>
                  <c:x val="4.39077936333698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9A-4864-8C24-C83C3B4C86FE}"/>
                </c:ext>
              </c:extLst>
            </c:dLbl>
            <c:dLbl>
              <c:idx val="3"/>
              <c:layout>
                <c:manualLayout>
                  <c:x val="3.8053478770697022E-2"/>
                  <c:y val="-5.23903077930582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11290698980954E-2"/>
                      <c:h val="4.1873056634128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F9A-4864-8C24-C83C3B4C86FE}"/>
                </c:ext>
              </c:extLst>
            </c:dLbl>
            <c:dLbl>
              <c:idx val="4"/>
              <c:layout>
                <c:manualLayout>
                  <c:x val="4.0980607391145153E-2"/>
                  <c:y val="-1.0478061558611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9A-4864-8C24-C83C3B4C86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22149.5</c:v>
                </c:pt>
                <c:pt idx="1">
                  <c:v>17815.3</c:v>
                </c:pt>
                <c:pt idx="2">
                  <c:v>20464.599999999999</c:v>
                </c:pt>
                <c:pt idx="3">
                  <c:v>30087.9</c:v>
                </c:pt>
                <c:pt idx="4">
                  <c:v>23028.1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9A-4864-8C24-C83C3B4C86F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Дефицит(-) Профицит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1953896816684963E-2"/>
                  <c:y val="8.9063523248199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9A-4864-8C24-C83C3B4C86FE}"/>
                </c:ext>
              </c:extLst>
            </c:dLbl>
            <c:dLbl>
              <c:idx val="1"/>
              <c:layout>
                <c:manualLayout>
                  <c:x val="1.756311745334797E-2"/>
                  <c:y val="-9.60477880683630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9A-4864-8C24-C83C3B4C86FE}"/>
                </c:ext>
              </c:extLst>
            </c:dLbl>
            <c:dLbl>
              <c:idx val="2"/>
              <c:layout>
                <c:manualLayout>
                  <c:x val="1.6099524332235639E-2"/>
                  <c:y val="0.196463654223968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886937431394072E-2"/>
                      <c:h val="6.68642647566893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F9A-4864-8C24-C83C3B4C86FE}"/>
                </c:ext>
              </c:extLst>
            </c:dLbl>
            <c:dLbl>
              <c:idx val="3"/>
              <c:layout>
                <c:manualLayout>
                  <c:x val="1.4635931211123308E-2"/>
                  <c:y val="-2.6195153896530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9A-4864-8C24-C83C3B4C86FE}"/>
                </c:ext>
              </c:extLst>
            </c:dLbl>
            <c:dLbl>
              <c:idx val="4"/>
              <c:layout>
                <c:manualLayout>
                  <c:x val="1.7563117453347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9A-4864-8C24-C83C3B4C86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-866.6</c:v>
                </c:pt>
                <c:pt idx="1">
                  <c:v>809.7</c:v>
                </c:pt>
                <c:pt idx="2">
                  <c:v>-1877.6</c:v>
                </c:pt>
                <c:pt idx="3">
                  <c:v>2131.4</c:v>
                </c:pt>
                <c:pt idx="4">
                  <c:v>1707.9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9A-4864-8C24-C83C3B4C8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44053760"/>
        <c:axId val="149809024"/>
        <c:axId val="0"/>
      </c:bar3D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Доходов 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46213.7</c:v>
                </c:pt>
                <c:pt idx="1">
                  <c:v>21282.9</c:v>
                </c:pt>
                <c:pt idx="2">
                  <c:v>18625</c:v>
                </c:pt>
                <c:pt idx="3">
                  <c:v>18587</c:v>
                </c:pt>
                <c:pt idx="4">
                  <c:v>32219.3</c:v>
                </c:pt>
                <c:pt idx="5">
                  <c:v>24736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5-41C3-84BB-55F9EDC71F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36691.800000000003</c:v>
                </c:pt>
                <c:pt idx="1">
                  <c:v>10018.6</c:v>
                </c:pt>
                <c:pt idx="2">
                  <c:v>8609.6</c:v>
                </c:pt>
                <c:pt idx="3">
                  <c:v>8300.9</c:v>
                </c:pt>
                <c:pt idx="4">
                  <c:v>14438.9</c:v>
                </c:pt>
                <c:pt idx="5">
                  <c:v>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65-41C3-84BB-55F9EDC71F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</a:ln>
              <a:effectLst/>
            </c:spPr>
            <c:trendlineType val="exp"/>
            <c:dispRSqr val="0"/>
            <c:dispEq val="0"/>
          </c:trendline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9521.9</c:v>
                </c:pt>
                <c:pt idx="1">
                  <c:v>11264.3</c:v>
                </c:pt>
                <c:pt idx="2">
                  <c:v>10015.4</c:v>
                </c:pt>
                <c:pt idx="3">
                  <c:v>10063.9</c:v>
                </c:pt>
                <c:pt idx="4">
                  <c:v>17780.400000000001</c:v>
                </c:pt>
                <c:pt idx="5">
                  <c:v>15108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65-41C3-84BB-55F9EDC71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расходов( тыс.руб.)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22149.5</c:v>
                </c:pt>
                <c:pt idx="1">
                  <c:v>17815.3</c:v>
                </c:pt>
                <c:pt idx="2">
                  <c:v>20464.599999999999</c:v>
                </c:pt>
                <c:pt idx="3">
                  <c:v>30087.9</c:v>
                </c:pt>
                <c:pt idx="4">
                  <c:v>23028.1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E-4FDA-AAF4-3194FF210D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муниципальные программы (тыс.руб.)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14305.1</c:v>
                </c:pt>
                <c:pt idx="1">
                  <c:v>11058.9</c:v>
                </c:pt>
                <c:pt idx="2">
                  <c:v>12682.4</c:v>
                </c:pt>
                <c:pt idx="3">
                  <c:v>22464.2</c:v>
                </c:pt>
                <c:pt idx="4">
                  <c:v>15427.8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EE-4FDA-AAF4-3194FF21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053760"/>
        <c:axId val="149809024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 расходов на муниципальные программы в общем объеме расходов поселения(%)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64.599999999999994</c:v>
                </c:pt>
                <c:pt idx="1">
                  <c:v>62.1</c:v>
                </c:pt>
                <c:pt idx="2">
                  <c:v>62</c:v>
                </c:pt>
                <c:pt idx="3">
                  <c:v>74.7</c:v>
                </c:pt>
                <c:pt idx="4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EE-4FDA-AAF4-3194FF21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525824"/>
        <c:axId val="587532056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valAx>
        <c:axId val="5875320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525824"/>
        <c:crosses val="max"/>
        <c:crossBetween val="between"/>
      </c:valAx>
      <c:catAx>
        <c:axId val="58752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75320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5">
            <a:lumMod val="75000"/>
          </a:schemeClr>
        </a:gs>
        <a:gs pos="6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285388782188972E-2"/>
          <c:y val="3.0126334904027659E-2"/>
          <c:w val="0.94225228133910288"/>
          <c:h val="0.84936832547986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 по муниципальным программам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14305.1</c:v>
                </c:pt>
                <c:pt idx="1">
                  <c:v>11058.9</c:v>
                </c:pt>
                <c:pt idx="2">
                  <c:v>12682.4</c:v>
                </c:pt>
                <c:pt idx="3">
                  <c:v>22464.2</c:v>
                </c:pt>
                <c:pt idx="4">
                  <c:v>15247.8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E-4D7B-802D-C5B4AFDECC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</c:numRef>
          </c:val>
          <c:extLst>
            <c:ext xmlns:c16="http://schemas.microsoft.com/office/drawing/2014/chart" uri="{C3380CC4-5D6E-409C-BE32-E72D297353CC}">
              <c16:uniqueId val="{00000001-F62E-4D7B-802D-C5B4AFDECC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F62E-4D7B-802D-C5B4AFDECCB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5892.5</c:v>
                </c:pt>
                <c:pt idx="1">
                  <c:v>5166</c:v>
                </c:pt>
                <c:pt idx="2">
                  <c:v>6355.2</c:v>
                </c:pt>
                <c:pt idx="3">
                  <c:v>7812</c:v>
                </c:pt>
                <c:pt idx="4">
                  <c:v>6864.2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E-4D7B-802D-C5B4AFDECCB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6928.5</c:v>
                </c:pt>
                <c:pt idx="1">
                  <c:v>3496.2</c:v>
                </c:pt>
                <c:pt idx="2">
                  <c:v>3975.6</c:v>
                </c:pt>
                <c:pt idx="3">
                  <c:v>11547.1</c:v>
                </c:pt>
                <c:pt idx="4">
                  <c:v>6582.1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E-4D7B-802D-C5B4AFDECCB3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1484.1</c:v>
                </c:pt>
                <c:pt idx="1">
                  <c:v>2396.6999999999998</c:v>
                </c:pt>
                <c:pt idx="2">
                  <c:v>2351.6</c:v>
                </c:pt>
                <c:pt idx="3">
                  <c:v>3105.1</c:v>
                </c:pt>
                <c:pt idx="4">
                  <c:v>887.8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2E-4D7B-802D-C5B4AFDECCB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Лист1!$E$2:$E$6</c:f>
            </c:numRef>
          </c:val>
          <c:extLst>
            <c:ext xmlns:c16="http://schemas.microsoft.com/office/drawing/2014/chart" uri="{C3380CC4-5D6E-409C-BE32-E72D297353CC}">
              <c16:uniqueId val="{00000006-F62E-4D7B-802D-C5B4AFDECCB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Лист1!$F$2:$F$6</c:f>
            </c:numRef>
          </c:val>
          <c:extLst>
            <c:ext xmlns:c16="http://schemas.microsoft.com/office/drawing/2014/chart" uri="{C3380CC4-5D6E-409C-BE32-E72D297353CC}">
              <c16:uniqueId val="{00000007-F62E-4D7B-802D-C5B4AFDECC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5">
            <a:lumMod val="75000"/>
          </a:schemeClr>
        </a:gs>
        <a:gs pos="6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(процент)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232278509309701E-2"/>
                      <c:h val="9.5484518673673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0EB-418A-97D1-9416F065677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377391828102507E-2"/>
                      <c:h val="0.106777779309234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0EB-418A-97D1-9416F065677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629119862999779E-2"/>
                      <c:h val="9.5484518673673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0EB-418A-97D1-9416F065677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69444948203949E-2"/>
                      <c:h val="8.70145731970020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0EB-418A-97D1-9416F065677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58142526758331E-2"/>
                      <c:h val="8.70145731970020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0EB-418A-97D1-9416F06567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05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52.9</c:v>
                </c:pt>
                <c:pt idx="1">
                  <c:v>53.8</c:v>
                </c:pt>
                <c:pt idx="2">
                  <c:v>49.2</c:v>
                </c:pt>
                <c:pt idx="3">
                  <c:v>59</c:v>
                </c:pt>
                <c:pt idx="4">
                  <c:v>65.599999999999994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EB-418A-97D1-9416F06567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4053760"/>
        <c:axId val="149809024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Утвержденный норматив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54.45</c:v>
                </c:pt>
                <c:pt idx="1">
                  <c:v>39.39</c:v>
                </c:pt>
                <c:pt idx="2">
                  <c:v>38.299999999999997</c:v>
                </c:pt>
                <c:pt idx="3">
                  <c:v>35.93</c:v>
                </c:pt>
                <c:pt idx="4">
                  <c:v>36.61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F0-472C-A7E8-580D3A75C5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</c:numRef>
          </c:val>
          <c:extLst>
            <c:ext xmlns:c16="http://schemas.microsoft.com/office/drawing/2014/chart" uri="{C3380CC4-5D6E-409C-BE32-E72D297353CC}">
              <c16:uniqueId val="{00000001-D6F0-472C-A7E8-580D3A75C5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D6F0-472C-A7E8-580D3A75C5A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Лист1!$G$2:$G$6</c:f>
            </c:numRef>
          </c:val>
          <c:extLst>
            <c:ext xmlns:c16="http://schemas.microsoft.com/office/drawing/2014/chart" uri="{C3380CC4-5D6E-409C-BE32-E72D297353CC}">
              <c16:uniqueId val="{00000003-D6F0-472C-A7E8-580D3A75C5A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Лист1!$H$2:$H$6</c:f>
            </c:numRef>
          </c:val>
          <c:extLst>
            <c:ext xmlns:c16="http://schemas.microsoft.com/office/drawing/2014/chart" uri="{C3380CC4-5D6E-409C-BE32-E72D297353CC}">
              <c16:uniqueId val="{00000004-D6F0-472C-A7E8-580D3A75C5A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>
                    <a:lumMod val="60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42.7</c:v>
                </c:pt>
                <c:pt idx="1">
                  <c:v>35.299999999999997</c:v>
                </c:pt>
                <c:pt idx="2">
                  <c:v>36.799999999999997</c:v>
                </c:pt>
                <c:pt idx="3">
                  <c:v>34.229999999999997</c:v>
                </c:pt>
                <c:pt idx="4">
                  <c:v>32.619999999999997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F0-472C-A7E8-580D3A75C5A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Лист1!$E$2:$E$6</c:f>
            </c:numRef>
          </c:val>
          <c:extLst>
            <c:ext xmlns:c16="http://schemas.microsoft.com/office/drawing/2014/chart" uri="{C3380CC4-5D6E-409C-BE32-E72D297353CC}">
              <c16:uniqueId val="{00000007-D6F0-472C-A7E8-580D3A75C5A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Лист1!$F$2:$F$6</c:f>
            </c:numRef>
          </c:val>
          <c:extLst>
            <c:ext xmlns:c16="http://schemas.microsoft.com/office/drawing/2014/chart" uri="{C3380CC4-5D6E-409C-BE32-E72D297353CC}">
              <c16:uniqueId val="{00000008-D6F0-472C-A7E8-580D3A75C5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noFill/>
        <a:ln w="28575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5">
            <a:lumMod val="75000"/>
          </a:schemeClr>
        </a:gs>
        <a:gs pos="6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290616511364025E-2"/>
          <c:y val="0.11727570399476096"/>
          <c:w val="0.95352015495879605"/>
          <c:h val="0.762226588081205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среднедушевого дохода (тыс.руб.)на 1 жителя поселения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5.2</c:v>
                </c:pt>
                <c:pt idx="1">
                  <c:v>4.5</c:v>
                </c:pt>
                <c:pt idx="2">
                  <c:v>4.5</c:v>
                </c:pt>
                <c:pt idx="3">
                  <c:v>7.2</c:v>
                </c:pt>
                <c:pt idx="4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3A-43D6-8030-7FC878F81F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4053760"/>
        <c:axId val="149809024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sp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8575"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30.04.2021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92506" y="1338740"/>
            <a:ext cx="7519736" cy="3846871"/>
          </a:xfrm>
        </p:spPr>
        <p:txBody>
          <a:bodyPr rtlCol="0"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76275" algn="l"/>
              </a:tabLst>
            </a:pPr>
            <a:br>
              <a:rPr lang="ru-RU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 ОБ ИСПОЛНЕНИИ БЮДЖЕТА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ИСТОМИНСКОГО СЕЛЬСКОГО ПОСЕЛЕНИЯ АКСАЙСКОГО РАЙОНА 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2020 ГОД </a:t>
            </a:r>
            <a:br>
              <a:rPr lang="ru-RU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1F73A45-C016-4741-AAE8-C3164B2BC6E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9" b="11939"/>
          <a:stretch>
            <a:fillRect/>
          </a:stretch>
        </p:blipFill>
        <p:spPr>
          <a:xfrm>
            <a:off x="7948613" y="1311275"/>
            <a:ext cx="4243387" cy="4248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245C1-0A34-4972-873F-CBCB7708FC57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>
                  <a:lumMod val="7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УДЕЛЬНОГО ВЕСА МЕЖБЮДЖЕТНЫХ ТРАНСФЕРТОВ В ОБЩЕМ ОБЪЕМЕ РАСХОДОВ БЮДЖЕТА ИСТОМИНСКОГО СЕЛЬСКОГО ПОСЕЛЕНИЯ В 2016-2020 ГОДАХ.</a:t>
            </a: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4AC515D-F3C0-45DC-B71C-0F1E5C908C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6046660"/>
              </p:ext>
            </p:extLst>
          </p:nvPr>
        </p:nvGraphicFramePr>
        <p:xfrm>
          <a:off x="752168" y="1740310"/>
          <a:ext cx="10333414" cy="449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844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932FE-E11D-4B7E-BCFC-533E1DE8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ИСПОЛНЕНИЯ НОРМАТИВА НА СОДЕРЖАНИЕ ОРГАНОВ МЕСТНОГО САМОУПРАВЛЕНИЯ ИСТОМИНСКОГО СЕЛЬСКОГО ПОСЕЛЕНИЯ В 2016-2020 ГОДАХ.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41D2668-DC26-4D9E-B8ED-34156348E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257312"/>
              </p:ext>
            </p:extLst>
          </p:nvPr>
        </p:nvGraphicFramePr>
        <p:xfrm>
          <a:off x="353961" y="1401096"/>
          <a:ext cx="11444749" cy="499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13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83DC4-6924-46B3-B4E2-1BD87B46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ДИНАМИКА СРЕДНЕДУШЕВОГО БЮДЖЕТНОГО ДОХОДА ИСТОМИНСКОГО СЕЛЬСКОГО ПОСЕЛЕНИЯ В 2016-2020 ГОДАХ.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460F471-18EF-4B1B-AA76-6FDF9463A5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428452"/>
              </p:ext>
            </p:extLst>
          </p:nvPr>
        </p:nvGraphicFramePr>
        <p:xfrm>
          <a:off x="516195" y="1637071"/>
          <a:ext cx="11198036" cy="466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11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0DFAE-1F3B-42C0-831F-7C4BAE70317E}"/>
              </a:ext>
            </a:extLst>
          </p:cNvPr>
          <p:cNvSpPr txBox="1"/>
          <p:nvPr/>
        </p:nvSpPr>
        <p:spPr>
          <a:xfrm>
            <a:off x="1725560" y="1740310"/>
            <a:ext cx="8878529" cy="2843407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ВНИМАНИЕ.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69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 ИСПОЛНЕНИЯ БЮДЖЕТА ИСТОМИНСКОГО СЕЛЬСКОГО ПОСЕЛЕНИЯ 2017-2020 годы</a:t>
            </a:r>
            <a:endParaRPr lang="ru-RU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0CAF77D-2F58-4C1D-A0EA-00DF4EF73A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447084"/>
              </p:ext>
            </p:extLst>
          </p:nvPr>
        </p:nvGraphicFramePr>
        <p:xfrm>
          <a:off x="206477" y="1415845"/>
          <a:ext cx="11754464" cy="5220928"/>
        </p:xfrm>
        <a:graphic>
          <a:graphicData uri="http://schemas.openxmlformats.org/drawingml/2006/table">
            <a:tbl>
              <a:tblPr/>
              <a:tblGrid>
                <a:gridCol w="1474839">
                  <a:extLst>
                    <a:ext uri="{9D8B030D-6E8A-4147-A177-3AD203B41FA5}">
                      <a16:colId xmlns:a16="http://schemas.microsoft.com/office/drawing/2014/main" val="541956512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1452876345"/>
                    </a:ext>
                  </a:extLst>
                </a:gridCol>
                <a:gridCol w="1194620">
                  <a:extLst>
                    <a:ext uri="{9D8B030D-6E8A-4147-A177-3AD203B41FA5}">
                      <a16:colId xmlns:a16="http://schemas.microsoft.com/office/drawing/2014/main" val="679733368"/>
                    </a:ext>
                  </a:extLst>
                </a:gridCol>
                <a:gridCol w="1283109">
                  <a:extLst>
                    <a:ext uri="{9D8B030D-6E8A-4147-A177-3AD203B41FA5}">
                      <a16:colId xmlns:a16="http://schemas.microsoft.com/office/drawing/2014/main" val="1483697242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756777497"/>
                    </a:ext>
                  </a:extLst>
                </a:gridCol>
                <a:gridCol w="1386349">
                  <a:extLst>
                    <a:ext uri="{9D8B030D-6E8A-4147-A177-3AD203B41FA5}">
                      <a16:colId xmlns:a16="http://schemas.microsoft.com/office/drawing/2014/main" val="19744803"/>
                    </a:ext>
                  </a:extLst>
                </a:gridCol>
                <a:gridCol w="1312606">
                  <a:extLst>
                    <a:ext uri="{9D8B030D-6E8A-4147-A177-3AD203B41FA5}">
                      <a16:colId xmlns:a16="http://schemas.microsoft.com/office/drawing/2014/main" val="2986391124"/>
                    </a:ext>
                  </a:extLst>
                </a:gridCol>
                <a:gridCol w="1263653">
                  <a:extLst>
                    <a:ext uri="{9D8B030D-6E8A-4147-A177-3AD203B41FA5}">
                      <a16:colId xmlns:a16="http://schemas.microsoft.com/office/drawing/2014/main" val="154123044"/>
                    </a:ext>
                  </a:extLst>
                </a:gridCol>
                <a:gridCol w="1361559">
                  <a:extLst>
                    <a:ext uri="{9D8B030D-6E8A-4147-A177-3AD203B41FA5}">
                      <a16:colId xmlns:a16="http://schemas.microsoft.com/office/drawing/2014/main" val="247480354"/>
                    </a:ext>
                  </a:extLst>
                </a:gridCol>
              </a:tblGrid>
              <a:tr h="1009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в 2017 году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тыс. руб.)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исполнения к 2016 году (процентах)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в 2018 году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тыс. руб.)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исполнения к 2017 году (процентах)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в 2019 году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тыс. руб.)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исполнения к 2018 году (процентах)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в 2020 году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тыс. руб.)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исполнения к 2019 году (процентах)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434751"/>
                  </a:ext>
                </a:extLst>
              </a:tr>
              <a:tr h="600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18625,0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18587,0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32219,3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24736,0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39670"/>
                  </a:ext>
                </a:extLst>
              </a:tr>
              <a:tr h="1411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(собственные)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8609,6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8300,9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14438,9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173,9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9498,0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65,8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624550"/>
                  </a:ext>
                </a:extLst>
              </a:tr>
              <a:tr h="79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10015,4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10063,9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17780,4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176,7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15238,0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680390"/>
                  </a:ext>
                </a:extLst>
              </a:tr>
              <a:tr h="600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17815,3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147,0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23028,1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033084"/>
                  </a:ext>
                </a:extLst>
              </a:tr>
              <a:tr h="79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809,7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1877,6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231,9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2131,4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1707,9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5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ДИНАМИКА ИСПОЛНЕНИЯ БЮДЖЕТА ИСТОМИНСКОГО СЕЛЬСКОГО ПОСЕЛЕНИЯ В 2016-2020 ГОДЫ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4BEB09D-D1CB-4BB2-A564-62F5C2FBA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031985"/>
              </p:ext>
            </p:extLst>
          </p:nvPr>
        </p:nvGraphicFramePr>
        <p:xfrm>
          <a:off x="250723" y="1401098"/>
          <a:ext cx="11769211" cy="5265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ПОСТУПЛЕНИЯ ДОХОДОВ БЮДЖЕТА ИСТОМИНСКОГО СЕЛЬСКОГО ПОСЕЛЕНИЯ В 2016-2020 ГОДАХ</a:t>
            </a:r>
            <a:endParaRPr lang="ru-RU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455B1A7A-BF47-44FF-83EB-768D609D93C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460751"/>
              </p:ext>
            </p:extLst>
          </p:nvPr>
        </p:nvGraphicFramePr>
        <p:xfrm>
          <a:off x="147484" y="1413452"/>
          <a:ext cx="11651227" cy="5208574"/>
        </p:xfrm>
        <a:graphic>
          <a:graphicData uri="http://schemas.openxmlformats.org/drawingml/2006/table">
            <a:tbl>
              <a:tblPr firstRow="1" firstCol="1" bandRow="1"/>
              <a:tblGrid>
                <a:gridCol w="6852781">
                  <a:extLst>
                    <a:ext uri="{9D8B030D-6E8A-4147-A177-3AD203B41FA5}">
                      <a16:colId xmlns:a16="http://schemas.microsoft.com/office/drawing/2014/main" val="3267553627"/>
                    </a:ext>
                  </a:extLst>
                </a:gridCol>
                <a:gridCol w="1064655">
                  <a:extLst>
                    <a:ext uri="{9D8B030D-6E8A-4147-A177-3AD203B41FA5}">
                      <a16:colId xmlns:a16="http://schemas.microsoft.com/office/drawing/2014/main" val="3845264086"/>
                    </a:ext>
                  </a:extLst>
                </a:gridCol>
                <a:gridCol w="974684">
                  <a:extLst>
                    <a:ext uri="{9D8B030D-6E8A-4147-A177-3AD203B41FA5}">
                      <a16:colId xmlns:a16="http://schemas.microsoft.com/office/drawing/2014/main" val="3449527259"/>
                    </a:ext>
                  </a:extLst>
                </a:gridCol>
                <a:gridCol w="1094646">
                  <a:extLst>
                    <a:ext uri="{9D8B030D-6E8A-4147-A177-3AD203B41FA5}">
                      <a16:colId xmlns:a16="http://schemas.microsoft.com/office/drawing/2014/main" val="4040305076"/>
                    </a:ext>
                  </a:extLst>
                </a:gridCol>
                <a:gridCol w="929699">
                  <a:extLst>
                    <a:ext uri="{9D8B030D-6E8A-4147-A177-3AD203B41FA5}">
                      <a16:colId xmlns:a16="http://schemas.microsoft.com/office/drawing/2014/main" val="2670690731"/>
                    </a:ext>
                  </a:extLst>
                </a:gridCol>
                <a:gridCol w="734762">
                  <a:extLst>
                    <a:ext uri="{9D8B030D-6E8A-4147-A177-3AD203B41FA5}">
                      <a16:colId xmlns:a16="http://schemas.microsoft.com/office/drawing/2014/main" val="1021505593"/>
                    </a:ext>
                  </a:extLst>
                </a:gridCol>
              </a:tblGrid>
              <a:tr h="28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доходов бюджета 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 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84201900"/>
                  </a:ext>
                </a:extLst>
              </a:tr>
              <a:tr h="22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34" marR="7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40912098"/>
                  </a:ext>
                </a:extLst>
              </a:tr>
              <a:tr h="22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7634" marR="76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21282,9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18625,0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18587,0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32219,3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24736,0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4140463"/>
                  </a:ext>
                </a:extLst>
              </a:tr>
              <a:tr h="33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10018,6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8609,6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8300,9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14438,9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9498,0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591760"/>
                  </a:ext>
                </a:extLst>
              </a:tr>
              <a:tr h="28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2543,9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1132,4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1149,3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867,9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974,4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3968049"/>
                  </a:ext>
                </a:extLst>
              </a:tr>
              <a:tr h="22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подакцизному товару (продукции) производимых на территории РФ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1429,0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32770754"/>
                  </a:ext>
                </a:extLst>
              </a:tr>
              <a:tr h="3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500,8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838,7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714,4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97160766"/>
                  </a:ext>
                </a:extLst>
              </a:tr>
              <a:tr h="3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673,8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461,5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536,3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514,3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6927193"/>
                  </a:ext>
                </a:extLst>
              </a:tr>
              <a:tr h="22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4688,6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6242,5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5699,1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11634,3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6798,9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5040494"/>
                  </a:ext>
                </a:extLst>
              </a:tr>
              <a:tr h="22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6529290"/>
                  </a:ext>
                </a:extLst>
              </a:tr>
              <a:tr h="33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369,2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314,2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317,9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12262556"/>
                  </a:ext>
                </a:extLst>
              </a:tr>
              <a:tr h="237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166,4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2275328"/>
                  </a:ext>
                </a:extLst>
              </a:tr>
              <a:tr h="33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17171638"/>
                  </a:ext>
                </a:extLst>
              </a:tr>
              <a:tr h="28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11264,3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10015,4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10063,9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17780,4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15238,0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59863756"/>
                  </a:ext>
                </a:extLst>
              </a:tr>
              <a:tr h="31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7110,6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8 202.7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9207,8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11548,3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11501,4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11472335"/>
                  </a:ext>
                </a:extLst>
              </a:tr>
              <a:tr h="388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173.5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192,9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208,6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231,3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591453"/>
                  </a:ext>
                </a:extLst>
              </a:tr>
              <a:tr h="3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3378,7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1639,3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663,2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6023,7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3375,3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48287012"/>
                  </a:ext>
                </a:extLst>
              </a:tr>
              <a:tr h="31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222,1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34" marR="7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7634" marR="7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8040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ДИНАМИКА ИСПОЛНЕНИЯ ДОХОДОВ БЮДЖЕТА ИСТОМИНСКОГО СЕЛЬСКОГО ПОСЕЛЕНИЯ В 2016-2020 ГОДЫ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08EB09C-3AD9-4BCA-895C-DBA3C153B1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450094"/>
              </p:ext>
            </p:extLst>
          </p:nvPr>
        </p:nvGraphicFramePr>
        <p:xfrm>
          <a:off x="309716" y="1600200"/>
          <a:ext cx="11562736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БЮДЖЕТА ИСТОМИНСКОГО СЕЛЬСКОГО ПОСЕЛЕНИЯ В 2016-2020 ГОДАХ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10443087" cy="4572000"/>
          </a:xfrm>
        </p:spPr>
        <p:txBody>
          <a:bodyPr rtlCol="0"/>
          <a:lstStyle/>
          <a:p>
            <a:pPr rtl="0"/>
            <a:r>
              <a:rPr lang="ru-RU" dirty="0"/>
              <a:t>Подпись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9CF0FAA-7A84-41ED-9DC4-78005E367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40582"/>
              </p:ext>
            </p:extLst>
          </p:nvPr>
        </p:nvGraphicFramePr>
        <p:xfrm>
          <a:off x="221226" y="1576628"/>
          <a:ext cx="11606979" cy="5074899"/>
        </p:xfrm>
        <a:graphic>
          <a:graphicData uri="http://schemas.openxmlformats.org/drawingml/2006/table">
            <a:tbl>
              <a:tblPr firstRow="1" firstCol="1" bandRow="1"/>
              <a:tblGrid>
                <a:gridCol w="5285995">
                  <a:extLst>
                    <a:ext uri="{9D8B030D-6E8A-4147-A177-3AD203B41FA5}">
                      <a16:colId xmlns:a16="http://schemas.microsoft.com/office/drawing/2014/main" val="715433472"/>
                    </a:ext>
                  </a:extLst>
                </a:gridCol>
                <a:gridCol w="1283214">
                  <a:extLst>
                    <a:ext uri="{9D8B030D-6E8A-4147-A177-3AD203B41FA5}">
                      <a16:colId xmlns:a16="http://schemas.microsoft.com/office/drawing/2014/main" val="154733129"/>
                    </a:ext>
                  </a:extLst>
                </a:gridCol>
                <a:gridCol w="1284055">
                  <a:extLst>
                    <a:ext uri="{9D8B030D-6E8A-4147-A177-3AD203B41FA5}">
                      <a16:colId xmlns:a16="http://schemas.microsoft.com/office/drawing/2014/main" val="773661238"/>
                    </a:ext>
                  </a:extLst>
                </a:gridCol>
                <a:gridCol w="1281530">
                  <a:extLst>
                    <a:ext uri="{9D8B030D-6E8A-4147-A177-3AD203B41FA5}">
                      <a16:colId xmlns:a16="http://schemas.microsoft.com/office/drawing/2014/main" val="503191131"/>
                    </a:ext>
                  </a:extLst>
                </a:gridCol>
                <a:gridCol w="1283214">
                  <a:extLst>
                    <a:ext uri="{9D8B030D-6E8A-4147-A177-3AD203B41FA5}">
                      <a16:colId xmlns:a16="http://schemas.microsoft.com/office/drawing/2014/main" val="3348390601"/>
                    </a:ext>
                  </a:extLst>
                </a:gridCol>
                <a:gridCol w="1188971">
                  <a:extLst>
                    <a:ext uri="{9D8B030D-6E8A-4147-A177-3AD203B41FA5}">
                      <a16:colId xmlns:a16="http://schemas.microsoft.com/office/drawing/2014/main" val="401067764"/>
                    </a:ext>
                  </a:extLst>
                </a:gridCol>
              </a:tblGrid>
              <a:tr h="62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бюджета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2016год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2020год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143658"/>
                  </a:ext>
                </a:extLst>
              </a:tr>
              <a:tr h="224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22149,5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17815,3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23028,1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76467"/>
                  </a:ext>
                </a:extLst>
              </a:tr>
              <a:tr h="35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7932,1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7813,8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8913,9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9783,8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8176,7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68413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174,8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173,3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231,1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02678"/>
                  </a:ext>
                </a:extLst>
              </a:tr>
              <a:tr h="357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1221,6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887,1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966,6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924,6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1113,6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665744"/>
                  </a:ext>
                </a:extLst>
              </a:tr>
              <a:tr h="35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 в том числе: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4523,2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1639,3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663,2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5923,7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2137,2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31031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(дорожный фонд)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2087,2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02478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937584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в том числе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2462,5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1957,0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3565,1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4676,3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4503,9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06457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44586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51018"/>
                  </a:ext>
                </a:extLst>
              </a:tr>
              <a:tr h="343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2345,9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1901,8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3507,0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4411,8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02813"/>
                  </a:ext>
                </a:extLst>
              </a:tr>
              <a:tr h="24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среды, в том числе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0916"/>
                  </a:ext>
                </a:extLst>
              </a:tr>
              <a:tr h="24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37149"/>
                  </a:ext>
                </a:extLst>
              </a:tr>
              <a:tr h="35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67231"/>
                  </a:ext>
                </a:extLst>
              </a:tr>
              <a:tr h="35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5127,8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5976,9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7120,6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6664,9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13087"/>
                  </a:ext>
                </a:extLst>
              </a:tr>
              <a:tr h="35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167,9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66235"/>
                  </a:ext>
                </a:extLst>
              </a:tr>
              <a:tr h="18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 </a:t>
                      </a:r>
                      <a:endParaRPr lang="ru-RU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5" marR="54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5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221658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НА МУНИЦИПАЛЬНЫЕ ПРОГРАММЫ БЮДЖЕТА ИСТОМИНСКОГО СЕЛЬСКОГО ПОСЕЛЕНИЯ В 2016-2020 ГОДАХ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253C4D95-939B-473D-9A6F-B640EE038E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3866028"/>
              </p:ext>
            </p:extLst>
          </p:nvPr>
        </p:nvGraphicFramePr>
        <p:xfrm>
          <a:off x="235974" y="1442997"/>
          <a:ext cx="11488994" cy="5338804"/>
        </p:xfrm>
        <a:graphic>
          <a:graphicData uri="http://schemas.openxmlformats.org/drawingml/2006/table">
            <a:tbl>
              <a:tblPr firstRow="1" firstCol="1" bandRow="1"/>
              <a:tblGrid>
                <a:gridCol w="5220745">
                  <a:extLst>
                    <a:ext uri="{9D8B030D-6E8A-4147-A177-3AD203B41FA5}">
                      <a16:colId xmlns:a16="http://schemas.microsoft.com/office/drawing/2014/main" val="420590719"/>
                    </a:ext>
                  </a:extLst>
                </a:gridCol>
                <a:gridCol w="1389810">
                  <a:extLst>
                    <a:ext uri="{9D8B030D-6E8A-4147-A177-3AD203B41FA5}">
                      <a16:colId xmlns:a16="http://schemas.microsoft.com/office/drawing/2014/main" val="565192402"/>
                    </a:ext>
                  </a:extLst>
                </a:gridCol>
                <a:gridCol w="1389810">
                  <a:extLst>
                    <a:ext uri="{9D8B030D-6E8A-4147-A177-3AD203B41FA5}">
                      <a16:colId xmlns:a16="http://schemas.microsoft.com/office/drawing/2014/main" val="2589335866"/>
                    </a:ext>
                  </a:extLst>
                </a:gridCol>
                <a:gridCol w="1388285">
                  <a:extLst>
                    <a:ext uri="{9D8B030D-6E8A-4147-A177-3AD203B41FA5}">
                      <a16:colId xmlns:a16="http://schemas.microsoft.com/office/drawing/2014/main" val="2672461538"/>
                    </a:ext>
                  </a:extLst>
                </a:gridCol>
                <a:gridCol w="1223612">
                  <a:extLst>
                    <a:ext uri="{9D8B030D-6E8A-4147-A177-3AD203B41FA5}">
                      <a16:colId xmlns:a16="http://schemas.microsoft.com/office/drawing/2014/main" val="1306717019"/>
                    </a:ext>
                  </a:extLst>
                </a:gridCol>
                <a:gridCol w="876732">
                  <a:extLst>
                    <a:ext uri="{9D8B030D-6E8A-4147-A177-3AD203B41FA5}">
                      <a16:colId xmlns:a16="http://schemas.microsoft.com/office/drawing/2014/main" val="2943855007"/>
                    </a:ext>
                  </a:extLst>
                </a:gridCol>
              </a:tblGrid>
              <a:tr h="266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2016год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2017год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0412081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22149,5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17815,3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23028,1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74253559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муниципальным программа всего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14305,1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11058,9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12682,4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22464,2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15427,8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60659073"/>
                  </a:ext>
                </a:extLst>
              </a:tr>
              <a:tr h="387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расходов муниципальных программ к общему объему расходов бюджета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928860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МУНИЦИПАЛЬНЫЕ ПРОГРАММЫ, в том числе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5892,5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5166,0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6355,2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7812,0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6864,2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2590773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4896,8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5862,9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6922,5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6664,9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7405844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50769596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4243595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занятости населения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91996675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68717783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ИНФРАСТРУКТУРННЫЕ МУНИЦИПАЛЬНЫЕ ПРОГРАММЫ, в том числе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6928,5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3496,2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3975,6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11547,1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6582,1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3352061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2087,2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91233459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35266254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благоустройство территории поселения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2288,7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1849,7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2681,8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4385,3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4189669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 и рационального природопользования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4664063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678780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Градостроительная политика поселения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01243690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Энергоэффективность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225351"/>
                  </a:ext>
                </a:extLst>
              </a:tr>
              <a:tr h="1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МУНИЦИПАЛЬНЫЕ ПРОГРАММЫ, в том числе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1484,1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2396,7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2351,6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3105,1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887,8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57807783"/>
                  </a:ext>
                </a:extLst>
              </a:tr>
              <a:tr h="195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 политика (Развитие муниципальная служба)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3484910"/>
                  </a:ext>
                </a:extLst>
              </a:tr>
              <a:tr h="198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имуществом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586,2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801,3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1434,8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8983371"/>
                  </a:ext>
                </a:extLst>
              </a:tr>
              <a:tr h="302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233,2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07657805"/>
                  </a:ext>
                </a:extLst>
              </a:tr>
              <a:tr h="187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общество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205,7 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446,8 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695,8 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479,0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06126370"/>
                  </a:ext>
                </a:extLst>
              </a:tr>
              <a:tr h="15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75" marR="490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914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199"/>
            <a:ext cx="9980682" cy="1147917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НА МУНИЦИПАЛЬНЫЕ ПРОГРАММЫ В СОСТАВЕ ИСПОЛНЕНИЯ РАСХОДОВ БЮДЖЕТА ИСТОМИНСКОГО СЕЛЬСКОГО ПОСЕЛЕНИЯ С 2016-2020 ГОДЫ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BF55983-E6D7-49D3-A54B-B184F5D6C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880700"/>
              </p:ext>
            </p:extLst>
          </p:nvPr>
        </p:nvGraphicFramePr>
        <p:xfrm>
          <a:off x="477767" y="1371600"/>
          <a:ext cx="1127669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85800" algn="l"/>
              </a:tabLst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МУНИЦИПАЛЬНЫХ ПРОГРАММ ПО НАПРАВЛЕННОСТИ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БЮДЖЕТ ИСТОМИНСКОГО СЕЛЬСКОГО ПОСЕЛЕНИЯ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11179276" cy="4800600"/>
          </a:xfrm>
        </p:spPr>
        <p:txBody>
          <a:bodyPr rtlCol="0"/>
          <a:lstStyle/>
          <a:p>
            <a:pPr rtl="0"/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56FC32C-50C5-4000-A454-F21BBA6A72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335759"/>
              </p:ext>
            </p:extLst>
          </p:nvPr>
        </p:nvGraphicFramePr>
        <p:xfrm>
          <a:off x="324465" y="1489587"/>
          <a:ext cx="11636477" cy="5058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50</TotalTime>
  <Words>877</Words>
  <Application>Microsoft Office PowerPoint</Application>
  <PresentationFormat>Широкоэкранный</PresentationFormat>
  <Paragraphs>454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Euphemia</vt:lpstr>
      <vt:lpstr>Plantagenet Cherokee</vt:lpstr>
      <vt:lpstr>Times New Roman</vt:lpstr>
      <vt:lpstr>Wingdings</vt:lpstr>
      <vt:lpstr>Научная литература 16 х 9</vt:lpstr>
      <vt:lpstr> ОТЧЕТ ОБ ИСПОЛНЕНИИ БЮДЖЕТА  ИСТОМИНСКОГО СЕЛЬСКОГО ПОСЕЛЕНИЯ АКСАЙСКОГО РАЙОНА   ЗА 2020 ГОД  </vt:lpstr>
      <vt:lpstr>ДИНАМИКА ИСПОЛНЕНИЯ БЮДЖЕТА ИСТОМИНСКОГО СЕЛЬСКОГО ПОСЕЛЕНИЯ 2017-2020 годы</vt:lpstr>
      <vt:lpstr>ДИНАМИКА ИСПОЛНЕНИЯ БЮДЖЕТА ИСТОМИНСКОГО СЕЛЬСКОГО ПОСЕЛЕНИЯ В 2016-2020 ГОДЫ</vt:lpstr>
      <vt:lpstr>ДИНАМИКА ПОСТУПЛЕНИЯ ДОХОДОВ БЮДЖЕТА ИСТОМИНСКОГО СЕЛЬСКОГО ПОСЕЛЕНИЯ В 2016-2020 ГОДАХ</vt:lpstr>
      <vt:lpstr>ДИНАМИКА ИСПОЛНЕНИЯ ДОХОДОВ БЮДЖЕТА ИСТОМИНСКОГО СЕЛЬСКОГО ПОСЕЛЕНИЯ В 2016-2020 ГОДЫ</vt:lpstr>
      <vt:lpstr>ДИНАМИКА РАСХОДОВ БЮДЖЕТА ИСТОМИНСКОГО СЕЛЬСКОГО ПОСЕЛЕНИЯ В 2016-2020 ГОДАХ</vt:lpstr>
      <vt:lpstr>ДИНАМИКА РАСХОДОВ НА МУНИЦИПАЛЬНЫЕ ПРОГРАММЫ БЮДЖЕТА ИСТОМИНСКОГО СЕЛЬСКОГО ПОСЕЛЕНИЯ В 2016-2020 ГОДАХ </vt:lpstr>
      <vt:lpstr>ДИНАМИКА РАСХОДОВ НА МУНИЦИПАЛЬНЫЕ ПРОГРАММЫ В СОСТАВЕ ИСПОЛНЕНИЯ РАСХОДОВ БЮДЖЕТА ИСТОМИНСКОГО СЕЛЬСКОГО ПОСЕЛЕНИЯ С 2016-2020 ГОДЫ </vt:lpstr>
      <vt:lpstr>ДИНАМИКА РАСХОДОВ МУНИЦИПАЛЬНЫХ ПРОГРАММ ПО НАПРАВЛЕННОСТИ  В БЮДЖЕТ ИСТОМИНСКОГО СЕЛЬСКОГО ПОСЕЛЕНИЯ</vt:lpstr>
      <vt:lpstr>           ДИНАМИКА УДЕЛЬНОГО ВЕСА МЕЖБЮДЖЕТНЫХ ТРАНСФЕРТОВ В ОБЩЕМ ОБЪЕМЕ РАСХОДОВ БЮДЖЕТА ИСТОМИНСКОГО СЕЛЬСКОГО ПОСЕЛЕНИЯ В 2016-2020 ГОДАХ. </vt:lpstr>
      <vt:lpstr>        ДИНАМИКА ИСПОЛНЕНИЯ НОРМАТИВА НА СОДЕРЖАНИЕ ОРГАНОВ МЕСТНОГО САМОУПРАВЛЕНИЯ ИСТОМИНСКОГО СЕЛЬСКОГО ПОСЕЛЕНИЯ В 2016-2020 ГОДАХ.</vt:lpstr>
      <vt:lpstr>ДИНАМИКА СРЕДНЕДУШЕВОГО БЮДЖЕТНОГО ДОХОДА ИСТОМИНСКОГО СЕЛЬСКОГО ПОСЕЛЕНИЯ В 2016-2020 ГОДАХ.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ИСТОМИНСКОГО СЕЛЬСКОГО ПОСЕЛЕНИЯ АКСАЙСКОГО РАЙОНА   ЗА 2020 ГОД</dc:title>
  <dc:creator>Финансы</dc:creator>
  <cp:lastModifiedBy>Финансы</cp:lastModifiedBy>
  <cp:revision>6</cp:revision>
  <dcterms:created xsi:type="dcterms:W3CDTF">2021-04-30T08:16:57Z</dcterms:created>
  <dcterms:modified xsi:type="dcterms:W3CDTF">2021-04-30T09:07:51Z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