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5" r:id="rId13"/>
    <p:sldId id="266" r:id="rId1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701" autoAdjust="0"/>
  </p:normalViewPr>
  <p:slideViewPr>
    <p:cSldViewPr snapToGrid="0" showGuides="1">
      <p:cViewPr varScale="1">
        <p:scale>
          <a:sx n="80" d="100"/>
          <a:sy n="80" d="100"/>
        </p:scale>
        <p:origin x="1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/>
      <dgm:t>
        <a:bodyPr rtlCol="0"/>
        <a:lstStyle/>
        <a:p>
          <a:pPr rtl="0"/>
          <a:r>
            <a:rPr lang="ru" sz="2400" dirty="0"/>
            <a:t>Указы Президента Российской Федерации</a:t>
          </a:r>
          <a:endParaRPr lang="en-US" sz="240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/>
      <dgm:t>
        <a:bodyPr/>
        <a:lstStyle/>
        <a:p>
          <a:r>
            <a:rPr lang="ru-RU" sz="1600" dirty="0"/>
            <a:t>Основные направления бюджетной и налоговой политики</a:t>
          </a:r>
        </a:p>
        <a:p>
          <a:r>
            <a:rPr lang="ru-RU" sz="1600" dirty="0"/>
            <a:t> Истоминского сельского поселения на</a:t>
          </a:r>
          <a:r>
            <a:rPr lang="en-US" sz="1600" dirty="0"/>
            <a:t> </a:t>
          </a:r>
          <a:r>
            <a:rPr lang="ru-RU" sz="1600" dirty="0"/>
            <a:t>2021</a:t>
          </a:r>
          <a:r>
            <a:rPr lang="en-US" sz="1600" dirty="0"/>
            <a:t> </a:t>
          </a:r>
          <a:r>
            <a:rPr lang="ru-RU" sz="1600" dirty="0"/>
            <a:t>–</a:t>
          </a:r>
          <a:r>
            <a:rPr lang="en-US" sz="1600" dirty="0"/>
            <a:t> </a:t>
          </a:r>
          <a:r>
            <a:rPr lang="ru-RU" sz="1600" dirty="0"/>
            <a:t>2023</a:t>
          </a:r>
          <a:r>
            <a:rPr lang="en-US" sz="1600" dirty="0"/>
            <a:t> </a:t>
          </a:r>
          <a:r>
            <a:rPr lang="ru-RU" sz="1600" dirty="0"/>
            <a:t>годы</a:t>
          </a:r>
          <a:endParaRPr lang="en-US" sz="160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/>
      <dgm:t>
        <a:bodyPr rtlCol="0"/>
        <a:lstStyle/>
        <a:p>
          <a:pPr rtl="0"/>
          <a:r>
            <a:rPr lang="ru-RU" sz="1600" dirty="0"/>
            <a:t>Прогноз социально-экономического развития </a:t>
          </a:r>
        </a:p>
        <a:p>
          <a:pPr rtl="0"/>
          <a:r>
            <a:rPr lang="ru-RU" sz="1600" dirty="0"/>
            <a:t>Истоминского сельского поселения на 2021 – 2023 годы</a:t>
          </a:r>
          <a:endParaRPr lang="en-US" sz="1600" dirty="0"/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/>
      <dgm:spPr/>
      <dgm:t>
        <a:bodyPr rtlCol="0"/>
        <a:lstStyle/>
        <a:p>
          <a:pPr rtl="0"/>
          <a:r>
            <a:rPr lang="ru" dirty="0"/>
            <a:t>Бюджетный прогноз Истоминского сельского поселения на 2021-2024 годы</a:t>
          </a:r>
          <a:endParaRPr lang="en-US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E6BD548E-D5B8-4BC9-B415-17CB501DE445}">
      <dgm:prSet phldrT="[Text]"/>
      <dgm:spPr/>
      <dgm:t>
        <a:bodyPr rtlCol="0"/>
        <a:lstStyle/>
        <a:p>
          <a:pPr rtl="0"/>
          <a:r>
            <a:rPr lang="ru" dirty="0"/>
            <a:t>Муниципальные программы Истоминского сельского поселения </a:t>
          </a:r>
          <a:endParaRPr lang="en-US" dirty="0"/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/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/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/>
    </dgm:pt>
    <dgm:pt modelId="{6AFAF6CF-EFD7-4778-92C6-8C468E5E0FB6}" type="pres">
      <dgm:prSet presAssocID="{00C18FBF-3FF5-4C16-97CF-AF03740D7AB6}" presName="theList" presStyleCnt="0"/>
      <dgm:spPr/>
    </dgm:pt>
    <dgm:pt modelId="{C07E96C4-F3F1-4E5A-A4DC-FAEAADDE01E3}" type="pres">
      <dgm:prSet presAssocID="{B4F1B46E-22B2-4721-950C-8704487586DC}" presName="aNode" presStyleLbl="fgAcc1" presStyleIdx="0" presStyleCnt="5" custScaleX="28556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/>
    </dgm:pt>
    <dgm:pt modelId="{B46737FF-DCA0-4281-8977-4DAE4881AACD}" type="pres">
      <dgm:prSet presAssocID="{F2881FB1-6580-4F21-A283-BFAA6F91D5D2}" presName="aNode" presStyleLbl="fgAcc1" presStyleIdx="1" presStyleCnt="5" custScaleX="28556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/>
    </dgm:pt>
    <dgm:pt modelId="{B1E22192-C6E5-431F-BB77-E59930BC3F43}" type="pres">
      <dgm:prSet presAssocID="{6352CA33-6755-44BE-808F-400DA4CF80A7}" presName="aNode" presStyleLbl="fgAcc1" presStyleIdx="2" presStyleCnt="5" custScaleX="283941" custLinFactNeighborX="-26" custLinFactNeighborY="29612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/>
    </dgm:pt>
    <dgm:pt modelId="{5B087422-8503-42CC-B365-7363CF63C295}" type="pres">
      <dgm:prSet presAssocID="{E6BD548E-D5B8-4BC9-B415-17CB501DE445}" presName="aNode" presStyleLbl="fgAcc1" presStyleIdx="3" presStyleCnt="5" custScaleX="283131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/>
    </dgm:pt>
    <dgm:pt modelId="{487E8CF8-003D-47D0-8190-60523935466D}" type="pres">
      <dgm:prSet presAssocID="{7FCE83D9-631B-4420-BBFC-CA0AFA59F747}" presName="aNode" presStyleLbl="fgAcc1" presStyleIdx="4" presStyleCnt="5" custScaleX="281511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/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/>
      <dgm:t>
        <a:bodyPr rtlCol="0"/>
        <a:lstStyle/>
        <a:p>
          <a:pPr rtl="0"/>
          <a:r>
            <a:rPr lang="ru-RU" sz="2400" dirty="0"/>
            <a:t>Доходы всего 16053,0 тыс.</a:t>
          </a:r>
          <a:r>
            <a:rPr lang="ru-RU" sz="2400" dirty="0" err="1"/>
            <a:t>руб</a:t>
          </a:r>
          <a:r>
            <a:rPr lang="ru-RU" sz="2400" dirty="0"/>
            <a:t>.,в том числе: </a:t>
          </a:r>
          <a:endParaRPr lang="en-US" sz="240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/>
      <dgm:t>
        <a:bodyPr/>
        <a:lstStyle/>
        <a:p>
          <a:r>
            <a:rPr lang="ru-RU" sz="1800" dirty="0"/>
            <a:t>Налоговые и неналоговые доходы 8637,9 тыс. руб.</a:t>
          </a:r>
          <a:endParaRPr lang="en-US" sz="180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/>
      <dgm:t>
        <a:bodyPr rtlCol="0"/>
        <a:lstStyle/>
        <a:p>
          <a:pPr rtl="0"/>
          <a:r>
            <a:rPr lang="ru-RU" sz="1800" dirty="0"/>
            <a:t>Безвозмездные поступления 7415,1 тыс. руб.</a:t>
          </a: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 custT="1"/>
      <dgm:spPr/>
      <dgm:t>
        <a:bodyPr rtlCol="0"/>
        <a:lstStyle/>
        <a:p>
          <a:pPr rtl="0"/>
          <a:r>
            <a:rPr lang="ru" sz="1800" dirty="0"/>
            <a:t>Пограммные расходы 10340,4 тыс.руб. </a:t>
          </a:r>
          <a:endParaRPr lang="en-US" sz="180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E6BD548E-D5B8-4BC9-B415-17CB501DE445}">
      <dgm:prSet phldrT="[Text]" custT="1"/>
      <dgm:spPr/>
      <dgm:t>
        <a:bodyPr rtlCol="0"/>
        <a:lstStyle/>
        <a:p>
          <a:pPr rtl="0"/>
          <a:r>
            <a:rPr lang="ru-RU" sz="2400" dirty="0"/>
            <a:t>Расходы всего 16053,0 </a:t>
          </a:r>
          <a:r>
            <a:rPr lang="ru-RU" sz="2400" dirty="0" err="1"/>
            <a:t>тыс.руб</a:t>
          </a:r>
          <a:r>
            <a:rPr lang="ru-RU" sz="2400" dirty="0"/>
            <a:t>., в том числе:</a:t>
          </a:r>
          <a:endParaRPr lang="en-US" sz="2400" dirty="0"/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/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/>
        </a:p>
      </dgm:t>
    </dgm:pt>
    <dgm:pt modelId="{91485D1C-6D20-4288-BDA0-D67EE0F5F8B8}">
      <dgm:prSet/>
      <dgm:spPr/>
      <dgm:t>
        <a:bodyPr/>
        <a:lstStyle/>
        <a:p>
          <a:r>
            <a:rPr lang="ru-RU" dirty="0"/>
            <a:t>Непрограммные расходы 5712,6 тыс. руб.</a:t>
          </a:r>
        </a:p>
      </dgm:t>
    </dgm:pt>
    <dgm:pt modelId="{90CD80D4-EF47-4BAD-A7C4-775E7A70DFC2}" type="parTrans" cxnId="{6646EEC8-57AB-46D2-AB52-2D6BE4CF516B}">
      <dgm:prSet/>
      <dgm:spPr/>
      <dgm:t>
        <a:bodyPr/>
        <a:lstStyle/>
        <a:p>
          <a:endParaRPr lang="ru-RU"/>
        </a:p>
      </dgm:t>
    </dgm:pt>
    <dgm:pt modelId="{00B83757-B7BE-4CB2-9663-A6E80306A977}" type="sibTrans" cxnId="{6646EEC8-57AB-46D2-AB52-2D6BE4CF516B}">
      <dgm:prSet/>
      <dgm:spPr/>
      <dgm:t>
        <a:bodyPr/>
        <a:lstStyle/>
        <a:p>
          <a:endParaRPr lang="ru-RU"/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/>
    </dgm:pt>
    <dgm:pt modelId="{6AFAF6CF-EFD7-4778-92C6-8C468E5E0FB6}" type="pres">
      <dgm:prSet presAssocID="{00C18FBF-3FF5-4C16-97CF-AF03740D7AB6}" presName="theList" presStyleCnt="0"/>
      <dgm:spPr/>
    </dgm:pt>
    <dgm:pt modelId="{C07E96C4-F3F1-4E5A-A4DC-FAEAADDE01E3}" type="pres">
      <dgm:prSet presAssocID="{B4F1B46E-22B2-4721-950C-8704487586DC}" presName="aNode" presStyleLbl="fgAcc1" presStyleIdx="0" presStyleCnt="6" custScaleX="285560" custLinFactY="-47531" custLinFactNeighborX="-25169" custLinFactNeighborY="-10000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/>
    </dgm:pt>
    <dgm:pt modelId="{B46737FF-DCA0-4281-8977-4DAE4881AACD}" type="pres">
      <dgm:prSet presAssocID="{F2881FB1-6580-4F21-A283-BFAA6F91D5D2}" presName="aNode" presStyleLbl="fgAcc1" presStyleIdx="1" presStyleCnt="6" custScaleX="285560" custLinFactY="-27521" custLinFactNeighborX="32389" custLinFactNeighborY="-10000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/>
    </dgm:pt>
    <dgm:pt modelId="{B1E22192-C6E5-431F-BB77-E59930BC3F43}" type="pres">
      <dgm:prSet presAssocID="{6352CA33-6755-44BE-808F-400DA4CF80A7}" presName="aNode" presStyleLbl="fgAcc1" presStyleIdx="2" presStyleCnt="6" custScaleX="283941" custLinFactY="-9488" custLinFactNeighborX="31958" custLinFactNeighborY="-100000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/>
    </dgm:pt>
    <dgm:pt modelId="{5B087422-8503-42CC-B365-7363CF63C295}" type="pres">
      <dgm:prSet presAssocID="{E6BD548E-D5B8-4BC9-B415-17CB501DE445}" presName="aNode" presStyleLbl="fgAcc1" presStyleIdx="3" presStyleCnt="6" custScaleX="283131" custLinFactNeighborX="-26383" custLinFactNeighborY="88935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/>
    </dgm:pt>
    <dgm:pt modelId="{487E8CF8-003D-47D0-8190-60523935466D}" type="pres">
      <dgm:prSet presAssocID="{7FCE83D9-631B-4420-BBFC-CA0AFA59F747}" presName="aNode" presStyleLbl="fgAcc1" presStyleIdx="4" presStyleCnt="6" custScaleX="281511" custLinFactY="7510" custLinFactNeighborX="34008" custLinFactNeighborY="100000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/>
    </dgm:pt>
    <dgm:pt modelId="{B690BEC0-32FF-47CE-AAE0-EC8B52EC6571}" type="pres">
      <dgm:prSet presAssocID="{91485D1C-6D20-4288-BDA0-D67EE0F5F8B8}" presName="aNode" presStyleLbl="fgAcc1" presStyleIdx="5" presStyleCnt="6" custScaleX="281242" custLinFactY="40861" custLinFactNeighborX="34008" custLinFactNeighborY="100000">
        <dgm:presLayoutVars>
          <dgm:bulletEnabled val="1"/>
        </dgm:presLayoutVars>
      </dgm:prSet>
      <dgm:spPr/>
    </dgm:pt>
    <dgm:pt modelId="{DDE89F31-7957-4D9C-957B-2DA5309F8584}" type="pres">
      <dgm:prSet presAssocID="{91485D1C-6D20-4288-BDA0-D67EE0F5F8B8}" presName="aSpace" presStyleCnt="0"/>
      <dgm:spPr/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8E1573A8-5AE9-4103-87C1-101A40C9E9F6}" type="presOf" srcId="{91485D1C-6D20-4288-BDA0-D67EE0F5F8B8}" destId="{B690BEC0-32FF-47CE-AAE0-EC8B52EC6571}" srcOrd="0" destOrd="0" presId="urn:microsoft.com/office/officeart/2005/8/layout/pyramid2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6646EEC8-57AB-46D2-AB52-2D6BE4CF516B}" srcId="{00C18FBF-3FF5-4C16-97CF-AF03740D7AB6}" destId="{91485D1C-6D20-4288-BDA0-D67EE0F5F8B8}" srcOrd="5" destOrd="0" parTransId="{90CD80D4-EF47-4BAD-A7C4-775E7A70DFC2}" sibTransId="{00B83757-B7BE-4CB2-9663-A6E80306A977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  <dgm:cxn modelId="{EA8BAC21-C915-4846-9441-3DCF93284F1D}" type="presParOf" srcId="{6AFAF6CF-EFD7-4778-92C6-8C468E5E0FB6}" destId="{B690BEC0-32FF-47CE-AAE0-EC8B52EC6571}" srcOrd="10" destOrd="0" presId="urn:microsoft.com/office/officeart/2005/8/layout/pyramid2"/>
    <dgm:cxn modelId="{0CEA312E-0AC2-49C8-83E0-07962E029E4E}" type="presParOf" srcId="{6AFAF6CF-EFD7-4778-92C6-8C468E5E0FB6}" destId="{DDE89F31-7957-4D9C-957B-2DA5309F8584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/>
      <dgm:t>
        <a:bodyPr rtlCol="0"/>
        <a:lstStyle/>
        <a:p>
          <a:pPr rtl="0"/>
          <a:r>
            <a:rPr lang="ru-RU" sz="2400" dirty="0"/>
            <a:t>Доходы всего 22044,9 тыс.</a:t>
          </a:r>
          <a:r>
            <a:rPr lang="ru-RU" sz="2400" dirty="0" err="1"/>
            <a:t>руб</a:t>
          </a:r>
          <a:r>
            <a:rPr lang="ru-RU" sz="2400" dirty="0"/>
            <a:t>.,в том числе: </a:t>
          </a:r>
          <a:endParaRPr lang="en-US" sz="240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/>
      <dgm:t>
        <a:bodyPr/>
        <a:lstStyle/>
        <a:p>
          <a:r>
            <a:rPr lang="ru-RU" sz="1800" dirty="0"/>
            <a:t>Налоговые и неналоговые доходы 8386,6тыс. руб.</a:t>
          </a:r>
          <a:endParaRPr lang="en-US" sz="180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/>
      <dgm:t>
        <a:bodyPr rtlCol="0"/>
        <a:lstStyle/>
        <a:p>
          <a:pPr rtl="0"/>
          <a:r>
            <a:rPr lang="ru-RU" sz="1800" dirty="0"/>
            <a:t>Безвозмездные поступления 13658,3 тыс. руб.</a:t>
          </a: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 custT="1"/>
      <dgm:spPr/>
      <dgm:t>
        <a:bodyPr rtlCol="0"/>
        <a:lstStyle/>
        <a:p>
          <a:pPr rtl="0"/>
          <a:r>
            <a:rPr lang="ru" sz="1800" dirty="0"/>
            <a:t>Пограммные расходы 16298,9 тыс.руб. </a:t>
          </a:r>
          <a:endParaRPr lang="en-US" sz="180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E6BD548E-D5B8-4BC9-B415-17CB501DE445}">
      <dgm:prSet phldrT="[Text]" custT="1"/>
      <dgm:spPr/>
      <dgm:t>
        <a:bodyPr rtlCol="0"/>
        <a:lstStyle/>
        <a:p>
          <a:pPr rtl="0"/>
          <a:r>
            <a:rPr lang="ru-RU" sz="2400" dirty="0"/>
            <a:t>Расходы всего 22044,9тыс.руб. в том числе:</a:t>
          </a:r>
          <a:endParaRPr lang="en-US" sz="2400" dirty="0"/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/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/>
        </a:p>
      </dgm:t>
    </dgm:pt>
    <dgm:pt modelId="{91485D1C-6D20-4288-BDA0-D67EE0F5F8B8}">
      <dgm:prSet/>
      <dgm:spPr/>
      <dgm:t>
        <a:bodyPr/>
        <a:lstStyle/>
        <a:p>
          <a:r>
            <a:rPr lang="ru-RU" dirty="0"/>
            <a:t>Непрограммные расходы 5746,0 тыс. руб.</a:t>
          </a:r>
        </a:p>
      </dgm:t>
    </dgm:pt>
    <dgm:pt modelId="{90CD80D4-EF47-4BAD-A7C4-775E7A70DFC2}" type="parTrans" cxnId="{6646EEC8-57AB-46D2-AB52-2D6BE4CF516B}">
      <dgm:prSet/>
      <dgm:spPr/>
      <dgm:t>
        <a:bodyPr/>
        <a:lstStyle/>
        <a:p>
          <a:endParaRPr lang="ru-RU"/>
        </a:p>
      </dgm:t>
    </dgm:pt>
    <dgm:pt modelId="{00B83757-B7BE-4CB2-9663-A6E80306A977}" type="sibTrans" cxnId="{6646EEC8-57AB-46D2-AB52-2D6BE4CF516B}">
      <dgm:prSet/>
      <dgm:spPr/>
      <dgm:t>
        <a:bodyPr/>
        <a:lstStyle/>
        <a:p>
          <a:endParaRPr lang="ru-RU"/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/>
    </dgm:pt>
    <dgm:pt modelId="{6AFAF6CF-EFD7-4778-92C6-8C468E5E0FB6}" type="pres">
      <dgm:prSet presAssocID="{00C18FBF-3FF5-4C16-97CF-AF03740D7AB6}" presName="theList" presStyleCnt="0"/>
      <dgm:spPr/>
    </dgm:pt>
    <dgm:pt modelId="{C07E96C4-F3F1-4E5A-A4DC-FAEAADDE01E3}" type="pres">
      <dgm:prSet presAssocID="{B4F1B46E-22B2-4721-950C-8704487586DC}" presName="aNode" presStyleLbl="fgAcc1" presStyleIdx="0" presStyleCnt="6" custScaleX="285560" custLinFactY="-47531" custLinFactNeighborX="-25169" custLinFactNeighborY="-10000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/>
    </dgm:pt>
    <dgm:pt modelId="{B46737FF-DCA0-4281-8977-4DAE4881AACD}" type="pres">
      <dgm:prSet presAssocID="{F2881FB1-6580-4F21-A283-BFAA6F91D5D2}" presName="aNode" presStyleLbl="fgAcc1" presStyleIdx="1" presStyleCnt="6" custScaleX="285560" custLinFactY="-27521" custLinFactNeighborX="32389" custLinFactNeighborY="-10000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/>
    </dgm:pt>
    <dgm:pt modelId="{B1E22192-C6E5-431F-BB77-E59930BC3F43}" type="pres">
      <dgm:prSet presAssocID="{6352CA33-6755-44BE-808F-400DA4CF80A7}" presName="aNode" presStyleLbl="fgAcc1" presStyleIdx="2" presStyleCnt="6" custScaleX="283941" custLinFactY="-9488" custLinFactNeighborX="31958" custLinFactNeighborY="-100000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/>
    </dgm:pt>
    <dgm:pt modelId="{5B087422-8503-42CC-B365-7363CF63C295}" type="pres">
      <dgm:prSet presAssocID="{E6BD548E-D5B8-4BC9-B415-17CB501DE445}" presName="aNode" presStyleLbl="fgAcc1" presStyleIdx="3" presStyleCnt="6" custScaleX="283131" custLinFactNeighborX="-26383" custLinFactNeighborY="88935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/>
    </dgm:pt>
    <dgm:pt modelId="{487E8CF8-003D-47D0-8190-60523935466D}" type="pres">
      <dgm:prSet presAssocID="{7FCE83D9-631B-4420-BBFC-CA0AFA59F747}" presName="aNode" presStyleLbl="fgAcc1" presStyleIdx="4" presStyleCnt="6" custScaleX="281511" custLinFactY="7510" custLinFactNeighborX="34008" custLinFactNeighborY="100000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/>
    </dgm:pt>
    <dgm:pt modelId="{B690BEC0-32FF-47CE-AAE0-EC8B52EC6571}" type="pres">
      <dgm:prSet presAssocID="{91485D1C-6D20-4288-BDA0-D67EE0F5F8B8}" presName="aNode" presStyleLbl="fgAcc1" presStyleIdx="5" presStyleCnt="6" custScaleX="281242" custLinFactY="40861" custLinFactNeighborX="34008" custLinFactNeighborY="100000">
        <dgm:presLayoutVars>
          <dgm:bulletEnabled val="1"/>
        </dgm:presLayoutVars>
      </dgm:prSet>
      <dgm:spPr/>
    </dgm:pt>
    <dgm:pt modelId="{DDE89F31-7957-4D9C-957B-2DA5309F8584}" type="pres">
      <dgm:prSet presAssocID="{91485D1C-6D20-4288-BDA0-D67EE0F5F8B8}" presName="aSpace" presStyleCnt="0"/>
      <dgm:spPr/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8E1573A8-5AE9-4103-87C1-101A40C9E9F6}" type="presOf" srcId="{91485D1C-6D20-4288-BDA0-D67EE0F5F8B8}" destId="{B690BEC0-32FF-47CE-AAE0-EC8B52EC6571}" srcOrd="0" destOrd="0" presId="urn:microsoft.com/office/officeart/2005/8/layout/pyramid2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6646EEC8-57AB-46D2-AB52-2D6BE4CF516B}" srcId="{00C18FBF-3FF5-4C16-97CF-AF03740D7AB6}" destId="{91485D1C-6D20-4288-BDA0-D67EE0F5F8B8}" srcOrd="5" destOrd="0" parTransId="{90CD80D4-EF47-4BAD-A7C4-775E7A70DFC2}" sibTransId="{00B83757-B7BE-4CB2-9663-A6E80306A977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  <dgm:cxn modelId="{EA8BAC21-C915-4846-9441-3DCF93284F1D}" type="presParOf" srcId="{6AFAF6CF-EFD7-4778-92C6-8C468E5E0FB6}" destId="{B690BEC0-32FF-47CE-AAE0-EC8B52EC6571}" srcOrd="10" destOrd="0" presId="urn:microsoft.com/office/officeart/2005/8/layout/pyramid2"/>
    <dgm:cxn modelId="{0CEA312E-0AC2-49C8-83E0-07962E029E4E}" type="presParOf" srcId="{6AFAF6CF-EFD7-4778-92C6-8C468E5E0FB6}" destId="{DDE89F31-7957-4D9C-957B-2DA5309F8584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pyramid2" loCatId="list" qsTypeId="urn:microsoft.com/office/officeart/2005/8/quickstyle/simple2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 custT="1"/>
      <dgm:spPr/>
      <dgm:t>
        <a:bodyPr rtlCol="0"/>
        <a:lstStyle/>
        <a:p>
          <a:pPr rtl="0"/>
          <a:r>
            <a:rPr lang="ru-RU" sz="2400" dirty="0"/>
            <a:t>Доходы всего 15881,9 тыс.руб.,в том числе: </a:t>
          </a:r>
          <a:endParaRPr lang="en-US" sz="240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 custT="1"/>
      <dgm:spPr/>
      <dgm:t>
        <a:bodyPr/>
        <a:lstStyle/>
        <a:p>
          <a:r>
            <a:rPr lang="ru-RU" sz="1800" dirty="0"/>
            <a:t>Налоговые и неналоговые доходы 8421,1 тыс. руб.</a:t>
          </a:r>
          <a:endParaRPr lang="en-US" sz="180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 custT="1"/>
      <dgm:spPr/>
      <dgm:t>
        <a:bodyPr rtlCol="0"/>
        <a:lstStyle/>
        <a:p>
          <a:pPr rtl="0"/>
          <a:r>
            <a:rPr lang="ru-RU" sz="1800" dirty="0"/>
            <a:t>Безвозмездные поступления 7043,4 тыс. руб.</a:t>
          </a: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 custT="1"/>
      <dgm:spPr/>
      <dgm:t>
        <a:bodyPr rtlCol="0"/>
        <a:lstStyle/>
        <a:p>
          <a:pPr rtl="0"/>
          <a:r>
            <a:rPr lang="ru" sz="1800" dirty="0"/>
            <a:t>Пограммные расходы 9801,8 тыс.руб. </a:t>
          </a:r>
          <a:endParaRPr lang="en-US" sz="180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E6BD548E-D5B8-4BC9-B415-17CB501DE445}">
      <dgm:prSet phldrT="[Text]" custT="1"/>
      <dgm:spPr/>
      <dgm:t>
        <a:bodyPr rtlCol="0"/>
        <a:lstStyle/>
        <a:p>
          <a:pPr rtl="0"/>
          <a:r>
            <a:rPr lang="ru-RU" sz="2400" dirty="0"/>
            <a:t>Расходы всего 15881,9 тыс. руб. в том числе:</a:t>
          </a:r>
          <a:endParaRPr lang="en-US" sz="2400" dirty="0"/>
        </a:p>
      </dgm:t>
    </dgm:pt>
    <dgm:pt modelId="{8B6741D9-8384-4420-8D8D-EC8A005E38F0}" type="parTrans" cxnId="{7CE64D91-9D97-4879-8DE0-24AAECE89754}">
      <dgm:prSet/>
      <dgm:spPr/>
      <dgm:t>
        <a:bodyPr/>
        <a:lstStyle/>
        <a:p>
          <a:endParaRPr lang="ru-RU"/>
        </a:p>
      </dgm:t>
    </dgm:pt>
    <dgm:pt modelId="{B20C9E3B-B3BB-4FD0-9D36-37C4D287BD20}" type="sibTrans" cxnId="{7CE64D91-9D97-4879-8DE0-24AAECE89754}">
      <dgm:prSet/>
      <dgm:spPr/>
      <dgm:t>
        <a:bodyPr/>
        <a:lstStyle/>
        <a:p>
          <a:endParaRPr lang="ru-RU"/>
        </a:p>
      </dgm:t>
    </dgm:pt>
    <dgm:pt modelId="{91485D1C-6D20-4288-BDA0-D67EE0F5F8B8}">
      <dgm:prSet/>
      <dgm:spPr/>
      <dgm:t>
        <a:bodyPr/>
        <a:lstStyle/>
        <a:p>
          <a:r>
            <a:rPr lang="ru-RU" dirty="0"/>
            <a:t>Непрограммные расходы 6080,1 </a:t>
          </a:r>
          <a:r>
            <a:rPr lang="ru-RU" dirty="0" err="1"/>
            <a:t>тыс.руб</a:t>
          </a:r>
          <a:r>
            <a:rPr lang="ru-RU" dirty="0"/>
            <a:t>.</a:t>
          </a:r>
        </a:p>
      </dgm:t>
    </dgm:pt>
    <dgm:pt modelId="{90CD80D4-EF47-4BAD-A7C4-775E7A70DFC2}" type="parTrans" cxnId="{6646EEC8-57AB-46D2-AB52-2D6BE4CF516B}">
      <dgm:prSet/>
      <dgm:spPr/>
      <dgm:t>
        <a:bodyPr/>
        <a:lstStyle/>
        <a:p>
          <a:endParaRPr lang="ru-RU"/>
        </a:p>
      </dgm:t>
    </dgm:pt>
    <dgm:pt modelId="{00B83757-B7BE-4CB2-9663-A6E80306A977}" type="sibTrans" cxnId="{6646EEC8-57AB-46D2-AB52-2D6BE4CF516B}">
      <dgm:prSet/>
      <dgm:spPr/>
      <dgm:t>
        <a:bodyPr/>
        <a:lstStyle/>
        <a:p>
          <a:endParaRPr lang="ru-RU"/>
        </a:p>
      </dgm:t>
    </dgm:pt>
    <dgm:pt modelId="{EB6FA8D7-DB7F-4A60-9A2B-6C7F04574F2D}" type="pres">
      <dgm:prSet presAssocID="{00C18FBF-3FF5-4C16-97CF-AF03740D7AB6}" presName="compositeShape" presStyleCnt="0">
        <dgm:presLayoutVars>
          <dgm:dir/>
          <dgm:resizeHandles/>
        </dgm:presLayoutVars>
      </dgm:prSet>
      <dgm:spPr/>
    </dgm:pt>
    <dgm:pt modelId="{8C439558-0C02-483A-80B1-393AB815A1B0}" type="pres">
      <dgm:prSet presAssocID="{00C18FBF-3FF5-4C16-97CF-AF03740D7AB6}" presName="pyramid" presStyleLbl="node1" presStyleIdx="0" presStyleCnt="1"/>
      <dgm:spPr/>
    </dgm:pt>
    <dgm:pt modelId="{6AFAF6CF-EFD7-4778-92C6-8C468E5E0FB6}" type="pres">
      <dgm:prSet presAssocID="{00C18FBF-3FF5-4C16-97CF-AF03740D7AB6}" presName="theList" presStyleCnt="0"/>
      <dgm:spPr/>
    </dgm:pt>
    <dgm:pt modelId="{C07E96C4-F3F1-4E5A-A4DC-FAEAADDE01E3}" type="pres">
      <dgm:prSet presAssocID="{B4F1B46E-22B2-4721-950C-8704487586DC}" presName="aNode" presStyleLbl="fgAcc1" presStyleIdx="0" presStyleCnt="6" custScaleX="285560" custLinFactY="-47531" custLinFactNeighborX="-25169" custLinFactNeighborY="-100000">
        <dgm:presLayoutVars>
          <dgm:bulletEnabled val="1"/>
        </dgm:presLayoutVars>
      </dgm:prSet>
      <dgm:spPr/>
    </dgm:pt>
    <dgm:pt modelId="{DFF4D22E-9FF7-4350-9972-ADEB20780BF9}" type="pres">
      <dgm:prSet presAssocID="{B4F1B46E-22B2-4721-950C-8704487586DC}" presName="aSpace" presStyleCnt="0"/>
      <dgm:spPr/>
    </dgm:pt>
    <dgm:pt modelId="{B46737FF-DCA0-4281-8977-4DAE4881AACD}" type="pres">
      <dgm:prSet presAssocID="{F2881FB1-6580-4F21-A283-BFAA6F91D5D2}" presName="aNode" presStyleLbl="fgAcc1" presStyleIdx="1" presStyleCnt="6" custScaleX="285560" custLinFactY="-27521" custLinFactNeighborX="32389" custLinFactNeighborY="-100000">
        <dgm:presLayoutVars>
          <dgm:bulletEnabled val="1"/>
        </dgm:presLayoutVars>
      </dgm:prSet>
      <dgm:spPr/>
    </dgm:pt>
    <dgm:pt modelId="{49C65F63-611A-46DF-979E-F6C848495FA9}" type="pres">
      <dgm:prSet presAssocID="{F2881FB1-6580-4F21-A283-BFAA6F91D5D2}" presName="aSpace" presStyleCnt="0"/>
      <dgm:spPr/>
    </dgm:pt>
    <dgm:pt modelId="{B1E22192-C6E5-431F-BB77-E59930BC3F43}" type="pres">
      <dgm:prSet presAssocID="{6352CA33-6755-44BE-808F-400DA4CF80A7}" presName="aNode" presStyleLbl="fgAcc1" presStyleIdx="2" presStyleCnt="6" custScaleX="283941" custLinFactY="-9488" custLinFactNeighborX="31958" custLinFactNeighborY="-100000">
        <dgm:presLayoutVars>
          <dgm:bulletEnabled val="1"/>
        </dgm:presLayoutVars>
      </dgm:prSet>
      <dgm:spPr/>
    </dgm:pt>
    <dgm:pt modelId="{D98BCFAA-FBB0-4362-9A82-925F0CA93BD0}" type="pres">
      <dgm:prSet presAssocID="{6352CA33-6755-44BE-808F-400DA4CF80A7}" presName="aSpace" presStyleCnt="0"/>
      <dgm:spPr/>
    </dgm:pt>
    <dgm:pt modelId="{5B087422-8503-42CC-B365-7363CF63C295}" type="pres">
      <dgm:prSet presAssocID="{E6BD548E-D5B8-4BC9-B415-17CB501DE445}" presName="aNode" presStyleLbl="fgAcc1" presStyleIdx="3" presStyleCnt="6" custScaleX="283131" custLinFactNeighborX="-26383" custLinFactNeighborY="88935">
        <dgm:presLayoutVars>
          <dgm:bulletEnabled val="1"/>
        </dgm:presLayoutVars>
      </dgm:prSet>
      <dgm:spPr/>
    </dgm:pt>
    <dgm:pt modelId="{5355F3A6-D715-435C-A1A5-864A8C27028B}" type="pres">
      <dgm:prSet presAssocID="{E6BD548E-D5B8-4BC9-B415-17CB501DE445}" presName="aSpace" presStyleCnt="0"/>
      <dgm:spPr/>
    </dgm:pt>
    <dgm:pt modelId="{487E8CF8-003D-47D0-8190-60523935466D}" type="pres">
      <dgm:prSet presAssocID="{7FCE83D9-631B-4420-BBFC-CA0AFA59F747}" presName="aNode" presStyleLbl="fgAcc1" presStyleIdx="4" presStyleCnt="6" custScaleX="281511" custLinFactY="7510" custLinFactNeighborX="34008" custLinFactNeighborY="100000">
        <dgm:presLayoutVars>
          <dgm:bulletEnabled val="1"/>
        </dgm:presLayoutVars>
      </dgm:prSet>
      <dgm:spPr/>
    </dgm:pt>
    <dgm:pt modelId="{C5E79E05-5B78-45BB-A555-7BBC005DD514}" type="pres">
      <dgm:prSet presAssocID="{7FCE83D9-631B-4420-BBFC-CA0AFA59F747}" presName="aSpace" presStyleCnt="0"/>
      <dgm:spPr/>
    </dgm:pt>
    <dgm:pt modelId="{B690BEC0-32FF-47CE-AAE0-EC8B52EC6571}" type="pres">
      <dgm:prSet presAssocID="{91485D1C-6D20-4288-BDA0-D67EE0F5F8B8}" presName="aNode" presStyleLbl="fgAcc1" presStyleIdx="5" presStyleCnt="6" custScaleX="281242" custLinFactY="40861" custLinFactNeighborX="34008" custLinFactNeighborY="100000">
        <dgm:presLayoutVars>
          <dgm:bulletEnabled val="1"/>
        </dgm:presLayoutVars>
      </dgm:prSet>
      <dgm:spPr/>
    </dgm:pt>
    <dgm:pt modelId="{DDE89F31-7957-4D9C-957B-2DA5309F8584}" type="pres">
      <dgm:prSet presAssocID="{91485D1C-6D20-4288-BDA0-D67EE0F5F8B8}" presName="aSpace" presStyleCnt="0"/>
      <dgm:spPr/>
    </dgm:pt>
  </dgm:ptLst>
  <dgm:cxnLst>
    <dgm:cxn modelId="{3914F015-471B-4AFF-93B6-FD59B81041DE}" type="presOf" srcId="{E6BD548E-D5B8-4BC9-B415-17CB501DE445}" destId="{5B087422-8503-42CC-B365-7363CF63C295}" srcOrd="0" destOrd="0" presId="urn:microsoft.com/office/officeart/2005/8/layout/pyramid2"/>
    <dgm:cxn modelId="{34189419-BFFF-4D64-B7CA-30EC988B116B}" type="presOf" srcId="{7FCE83D9-631B-4420-BBFC-CA0AFA59F747}" destId="{487E8CF8-003D-47D0-8190-60523935466D}" srcOrd="0" destOrd="0" presId="urn:microsoft.com/office/officeart/2005/8/layout/pyramid2"/>
    <dgm:cxn modelId="{C708D639-AA86-4D91-85E1-DA9B53BB0A7D}" type="presOf" srcId="{B4F1B46E-22B2-4721-950C-8704487586DC}" destId="{C07E96C4-F3F1-4E5A-A4DC-FAEAADDE01E3}" srcOrd="0" destOrd="0" presId="urn:microsoft.com/office/officeart/2005/8/layout/pyramid2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73AE5858-E8D0-489E-BD02-2042C3B3930F}" type="presOf" srcId="{00C18FBF-3FF5-4C16-97CF-AF03740D7AB6}" destId="{EB6FA8D7-DB7F-4A60-9A2B-6C7F04574F2D}" srcOrd="0" destOrd="0" presId="urn:microsoft.com/office/officeart/2005/8/layout/pyramid2"/>
    <dgm:cxn modelId="{E572418E-4340-4448-940D-253A2FA3B9B3}" srcId="{00C18FBF-3FF5-4C16-97CF-AF03740D7AB6}" destId="{7FCE83D9-631B-4420-BBFC-CA0AFA59F747}" srcOrd="4" destOrd="0" parTransId="{C61EC981-13FA-4710-B079-D35692EEB764}" sibTransId="{1B48A0DE-4031-4D45-86A1-94CDAF68824A}"/>
    <dgm:cxn modelId="{7CE64D91-9D97-4879-8DE0-24AAECE89754}" srcId="{00C18FBF-3FF5-4C16-97CF-AF03740D7AB6}" destId="{E6BD548E-D5B8-4BC9-B415-17CB501DE445}" srcOrd="3" destOrd="0" parTransId="{8B6741D9-8384-4420-8D8D-EC8A005E38F0}" sibTransId="{B20C9E3B-B3BB-4FD0-9D36-37C4D287BD20}"/>
    <dgm:cxn modelId="{8E1573A8-5AE9-4103-87C1-101A40C9E9F6}" type="presOf" srcId="{91485D1C-6D20-4288-BDA0-D67EE0F5F8B8}" destId="{B690BEC0-32FF-47CE-AAE0-EC8B52EC6571}" srcOrd="0" destOrd="0" presId="urn:microsoft.com/office/officeart/2005/8/layout/pyramid2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59A43B9-CB90-457D-AC01-CD510426CC37}" type="presOf" srcId="{6352CA33-6755-44BE-808F-400DA4CF80A7}" destId="{B1E22192-C6E5-431F-BB77-E59930BC3F43}" srcOrd="0" destOrd="0" presId="urn:microsoft.com/office/officeart/2005/8/layout/pyramid2"/>
    <dgm:cxn modelId="{6646EEC8-57AB-46D2-AB52-2D6BE4CF516B}" srcId="{00C18FBF-3FF5-4C16-97CF-AF03740D7AB6}" destId="{91485D1C-6D20-4288-BDA0-D67EE0F5F8B8}" srcOrd="5" destOrd="0" parTransId="{90CD80D4-EF47-4BAD-A7C4-775E7A70DFC2}" sibTransId="{00B83757-B7BE-4CB2-9663-A6E80306A977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FF3322FD-B2CB-47C3-97C1-A7900ACBC093}" type="presOf" srcId="{F2881FB1-6580-4F21-A283-BFAA6F91D5D2}" destId="{B46737FF-DCA0-4281-8977-4DAE4881AACD}" srcOrd="0" destOrd="0" presId="urn:microsoft.com/office/officeart/2005/8/layout/pyramid2"/>
    <dgm:cxn modelId="{7480D458-8C9B-4DA5-BD30-F0771E89D9A1}" type="presParOf" srcId="{EB6FA8D7-DB7F-4A60-9A2B-6C7F04574F2D}" destId="{8C439558-0C02-483A-80B1-393AB815A1B0}" srcOrd="0" destOrd="0" presId="urn:microsoft.com/office/officeart/2005/8/layout/pyramid2"/>
    <dgm:cxn modelId="{A28E0DCA-512C-49CA-9A9A-4A746F58283C}" type="presParOf" srcId="{EB6FA8D7-DB7F-4A60-9A2B-6C7F04574F2D}" destId="{6AFAF6CF-EFD7-4778-92C6-8C468E5E0FB6}" srcOrd="1" destOrd="0" presId="urn:microsoft.com/office/officeart/2005/8/layout/pyramid2"/>
    <dgm:cxn modelId="{55EEDF77-639F-4FDB-9EFE-75F055D5C006}" type="presParOf" srcId="{6AFAF6CF-EFD7-4778-92C6-8C468E5E0FB6}" destId="{C07E96C4-F3F1-4E5A-A4DC-FAEAADDE01E3}" srcOrd="0" destOrd="0" presId="urn:microsoft.com/office/officeart/2005/8/layout/pyramid2"/>
    <dgm:cxn modelId="{AB8F767B-E9A6-41AA-9C42-77676434E9AB}" type="presParOf" srcId="{6AFAF6CF-EFD7-4778-92C6-8C468E5E0FB6}" destId="{DFF4D22E-9FF7-4350-9972-ADEB20780BF9}" srcOrd="1" destOrd="0" presId="urn:microsoft.com/office/officeart/2005/8/layout/pyramid2"/>
    <dgm:cxn modelId="{FED71D62-BCD9-4C41-8AB0-C7DE48863130}" type="presParOf" srcId="{6AFAF6CF-EFD7-4778-92C6-8C468E5E0FB6}" destId="{B46737FF-DCA0-4281-8977-4DAE4881AACD}" srcOrd="2" destOrd="0" presId="urn:microsoft.com/office/officeart/2005/8/layout/pyramid2"/>
    <dgm:cxn modelId="{F2307ACE-DA69-40CD-904A-D78788C9F13F}" type="presParOf" srcId="{6AFAF6CF-EFD7-4778-92C6-8C468E5E0FB6}" destId="{49C65F63-611A-46DF-979E-F6C848495FA9}" srcOrd="3" destOrd="0" presId="urn:microsoft.com/office/officeart/2005/8/layout/pyramid2"/>
    <dgm:cxn modelId="{F4369D8D-0A61-414F-8AED-706A604E42F3}" type="presParOf" srcId="{6AFAF6CF-EFD7-4778-92C6-8C468E5E0FB6}" destId="{B1E22192-C6E5-431F-BB77-E59930BC3F43}" srcOrd="4" destOrd="0" presId="urn:microsoft.com/office/officeart/2005/8/layout/pyramid2"/>
    <dgm:cxn modelId="{E3BFCC2E-36E1-4CF8-881C-D9DDB0032ACD}" type="presParOf" srcId="{6AFAF6CF-EFD7-4778-92C6-8C468E5E0FB6}" destId="{D98BCFAA-FBB0-4362-9A82-925F0CA93BD0}" srcOrd="5" destOrd="0" presId="urn:microsoft.com/office/officeart/2005/8/layout/pyramid2"/>
    <dgm:cxn modelId="{236723CD-E637-4A60-A864-19085ADF3CEF}" type="presParOf" srcId="{6AFAF6CF-EFD7-4778-92C6-8C468E5E0FB6}" destId="{5B087422-8503-42CC-B365-7363CF63C295}" srcOrd="6" destOrd="0" presId="urn:microsoft.com/office/officeart/2005/8/layout/pyramid2"/>
    <dgm:cxn modelId="{44D682A6-086F-4B5F-9FC5-80D5B6538732}" type="presParOf" srcId="{6AFAF6CF-EFD7-4778-92C6-8C468E5E0FB6}" destId="{5355F3A6-D715-435C-A1A5-864A8C27028B}" srcOrd="7" destOrd="0" presId="urn:microsoft.com/office/officeart/2005/8/layout/pyramid2"/>
    <dgm:cxn modelId="{0DB3E042-2627-4B2E-8E84-9FDB966B4DE8}" type="presParOf" srcId="{6AFAF6CF-EFD7-4778-92C6-8C468E5E0FB6}" destId="{487E8CF8-003D-47D0-8190-60523935466D}" srcOrd="8" destOrd="0" presId="urn:microsoft.com/office/officeart/2005/8/layout/pyramid2"/>
    <dgm:cxn modelId="{5AC822A5-6B36-4685-A4FC-131A3B20C825}" type="presParOf" srcId="{6AFAF6CF-EFD7-4778-92C6-8C468E5E0FB6}" destId="{C5E79E05-5B78-45BB-A555-7BBC005DD514}" srcOrd="9" destOrd="0" presId="urn:microsoft.com/office/officeart/2005/8/layout/pyramid2"/>
    <dgm:cxn modelId="{EA8BAC21-C915-4846-9441-3DCF93284F1D}" type="presParOf" srcId="{6AFAF6CF-EFD7-4778-92C6-8C468E5E0FB6}" destId="{B690BEC0-32FF-47CE-AAE0-EC8B52EC6571}" srcOrd="10" destOrd="0" presId="urn:microsoft.com/office/officeart/2005/8/layout/pyramid2"/>
    <dgm:cxn modelId="{0CEA312E-0AC2-49C8-83E0-07962E029E4E}" type="presParOf" srcId="{6AFAF6CF-EFD7-4778-92C6-8C468E5E0FB6}" destId="{DDE89F31-7957-4D9C-957B-2DA5309F8584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1852863" y="457646"/>
          <a:ext cx="8486272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2400" kern="1200" dirty="0"/>
            <a:t>Указы Президента Российской Федерации</a:t>
          </a:r>
          <a:endParaRPr lang="en-US" sz="2400" kern="1200" dirty="0"/>
        </a:p>
      </dsp:txBody>
      <dsp:txXfrm>
        <a:off x="1884597" y="489380"/>
        <a:ext cx="8422804" cy="586613"/>
      </dsp:txXfrm>
    </dsp:sp>
    <dsp:sp modelId="{B46737FF-DCA0-4281-8977-4DAE4881AACD}">
      <dsp:nvSpPr>
        <dsp:cNvPr id="0" name=""/>
        <dsp:cNvSpPr/>
      </dsp:nvSpPr>
      <dsp:spPr>
        <a:xfrm>
          <a:off x="1852863" y="1188987"/>
          <a:ext cx="8486272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914377"/>
              <a:satOff val="-174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Основные направления бюджетной и налоговой политики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 Истоминского сельского поселения на</a:t>
          </a:r>
          <a:r>
            <a:rPr lang="en-US" sz="1600" kern="1200" dirty="0"/>
            <a:t> </a:t>
          </a:r>
          <a:r>
            <a:rPr lang="ru-RU" sz="1600" kern="1200" dirty="0"/>
            <a:t>2021</a:t>
          </a:r>
          <a:r>
            <a:rPr lang="en-US" sz="1600" kern="1200" dirty="0"/>
            <a:t> </a:t>
          </a:r>
          <a:r>
            <a:rPr lang="ru-RU" sz="1600" kern="1200" dirty="0"/>
            <a:t>–</a:t>
          </a:r>
          <a:r>
            <a:rPr lang="en-US" sz="1600" kern="1200" dirty="0"/>
            <a:t> </a:t>
          </a:r>
          <a:r>
            <a:rPr lang="ru-RU" sz="1600" kern="1200" dirty="0"/>
            <a:t>2023</a:t>
          </a:r>
          <a:r>
            <a:rPr lang="en-US" sz="1600" kern="1200" dirty="0"/>
            <a:t> </a:t>
          </a:r>
          <a:r>
            <a:rPr lang="ru-RU" sz="1600" kern="1200" dirty="0"/>
            <a:t>годы</a:t>
          </a:r>
          <a:endParaRPr lang="en-US" sz="1600" kern="1200" dirty="0"/>
        </a:p>
      </dsp:txBody>
      <dsp:txXfrm>
        <a:off x="1884597" y="1220721"/>
        <a:ext cx="8422804" cy="586613"/>
      </dsp:txXfrm>
    </dsp:sp>
    <dsp:sp modelId="{B1E22192-C6E5-431F-BB77-E59930BC3F43}">
      <dsp:nvSpPr>
        <dsp:cNvPr id="0" name=""/>
        <dsp:cNvSpPr/>
      </dsp:nvSpPr>
      <dsp:spPr>
        <a:xfrm>
          <a:off x="1876148" y="1944392"/>
          <a:ext cx="8438158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5828754"/>
              <a:satOff val="-348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Прогноз социально-экономического развития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Истоминского сельского поселения на 2021 – 2023 годы</a:t>
          </a:r>
          <a:endParaRPr lang="en-US" sz="1600" kern="1200" dirty="0"/>
        </a:p>
      </dsp:txBody>
      <dsp:txXfrm>
        <a:off x="1907882" y="1976126"/>
        <a:ext cx="8374690" cy="586613"/>
      </dsp:txXfrm>
    </dsp:sp>
    <dsp:sp modelId="{5B087422-8503-42CC-B365-7363CF63C295}">
      <dsp:nvSpPr>
        <dsp:cNvPr id="0" name=""/>
        <dsp:cNvSpPr/>
      </dsp:nvSpPr>
      <dsp:spPr>
        <a:xfrm>
          <a:off x="1888956" y="2651670"/>
          <a:ext cx="8414087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8743131"/>
              <a:satOff val="-522"/>
              <a:lumOff val="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Муниципальные программы Истоминского сельского поселения </a:t>
          </a:r>
          <a:endParaRPr lang="en-US" sz="1800" kern="1200" dirty="0"/>
        </a:p>
      </dsp:txBody>
      <dsp:txXfrm>
        <a:off x="1920690" y="2683404"/>
        <a:ext cx="8350619" cy="586613"/>
      </dsp:txXfrm>
    </dsp:sp>
    <dsp:sp modelId="{487E8CF8-003D-47D0-8190-60523935466D}">
      <dsp:nvSpPr>
        <dsp:cNvPr id="0" name=""/>
        <dsp:cNvSpPr/>
      </dsp:nvSpPr>
      <dsp:spPr>
        <a:xfrm>
          <a:off x="1913028" y="3383012"/>
          <a:ext cx="8365943" cy="6500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700" kern="1200" dirty="0"/>
            <a:t>Бюджетный прогноз Истоминского сельского поселения на 2021-2024 годы</a:t>
          </a:r>
          <a:endParaRPr lang="en-US" sz="1700" kern="1200" dirty="0"/>
        </a:p>
      </dsp:txBody>
      <dsp:txXfrm>
        <a:off x="1944762" y="3414746"/>
        <a:ext cx="8302475" cy="586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1104891" y="134804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Доходы всего 16053,0 тыс.</a:t>
          </a:r>
          <a:r>
            <a:rPr lang="ru-RU" sz="2400" kern="1200" dirty="0" err="1"/>
            <a:t>руб</a:t>
          </a:r>
          <a:r>
            <a:rPr lang="ru-RU" sz="2400" kern="1200" dirty="0"/>
            <a:t>.,в том числе: </a:t>
          </a:r>
          <a:endParaRPr lang="en-US" sz="2400" kern="1200" dirty="0"/>
        </a:p>
      </dsp:txBody>
      <dsp:txXfrm>
        <a:off x="1131307" y="161220"/>
        <a:ext cx="8433440" cy="488307"/>
      </dsp:txXfrm>
    </dsp:sp>
    <dsp:sp modelId="{B46737FF-DCA0-4281-8977-4DAE4881AACD}">
      <dsp:nvSpPr>
        <dsp:cNvPr id="0" name=""/>
        <dsp:cNvSpPr/>
      </dsp:nvSpPr>
      <dsp:spPr>
        <a:xfrm>
          <a:off x="2815400" y="851867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331502"/>
              <a:satOff val="-13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Налоговые и неналоговые доходы 8637,9 тыс. руб.</a:t>
          </a:r>
          <a:endParaRPr lang="en-US" sz="1800" kern="1200" dirty="0"/>
        </a:p>
      </dsp:txBody>
      <dsp:txXfrm>
        <a:off x="2841816" y="878283"/>
        <a:ext cx="8433440" cy="488307"/>
      </dsp:txXfrm>
    </dsp:sp>
    <dsp:sp modelId="{B1E22192-C6E5-431F-BB77-E59930BC3F43}">
      <dsp:nvSpPr>
        <dsp:cNvPr id="0" name=""/>
        <dsp:cNvSpPr/>
      </dsp:nvSpPr>
      <dsp:spPr>
        <a:xfrm>
          <a:off x="2826648" y="1558232"/>
          <a:ext cx="8438158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4663004"/>
              <a:satOff val="-278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Безвозмездные поступления 7415,1 тыс. руб.</a:t>
          </a:r>
        </a:p>
      </dsp:txBody>
      <dsp:txXfrm>
        <a:off x="2853064" y="1584648"/>
        <a:ext cx="8385326" cy="488307"/>
      </dsp:txXfrm>
    </dsp:sp>
    <dsp:sp modelId="{5B087422-8503-42CC-B365-7363CF63C295}">
      <dsp:nvSpPr>
        <dsp:cNvPr id="0" name=""/>
        <dsp:cNvSpPr/>
      </dsp:nvSpPr>
      <dsp:spPr>
        <a:xfrm>
          <a:off x="1104906" y="2346157"/>
          <a:ext cx="8414087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6994505"/>
              <a:satOff val="-418"/>
              <a:lumOff val="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Расходы всего 16053,0 </a:t>
          </a:r>
          <a:r>
            <a:rPr lang="ru-RU" sz="2400" kern="1200" dirty="0" err="1"/>
            <a:t>тыс.руб</a:t>
          </a:r>
          <a:r>
            <a:rPr lang="ru-RU" sz="2400" kern="1200" dirty="0"/>
            <a:t>., в том числе:</a:t>
          </a:r>
          <a:endParaRPr lang="en-US" sz="2400" kern="1200" dirty="0"/>
        </a:p>
      </dsp:txBody>
      <dsp:txXfrm>
        <a:off x="1131322" y="2372573"/>
        <a:ext cx="8361255" cy="488307"/>
      </dsp:txXfrm>
    </dsp:sp>
    <dsp:sp modelId="{487E8CF8-003D-47D0-8190-60523935466D}">
      <dsp:nvSpPr>
        <dsp:cNvPr id="0" name=""/>
        <dsp:cNvSpPr/>
      </dsp:nvSpPr>
      <dsp:spPr>
        <a:xfrm>
          <a:off x="2923677" y="3003063"/>
          <a:ext cx="8365943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9326007"/>
              <a:satOff val="-557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Пограммные расходы 10340,4 тыс.руб. </a:t>
          </a:r>
          <a:endParaRPr lang="en-US" sz="1800" kern="1200" dirty="0"/>
        </a:p>
      </dsp:txBody>
      <dsp:txXfrm>
        <a:off x="2950093" y="3029479"/>
        <a:ext cx="8313111" cy="488307"/>
      </dsp:txXfrm>
    </dsp:sp>
    <dsp:sp modelId="{B690BEC0-32FF-47CE-AAE0-EC8B52EC6571}">
      <dsp:nvSpPr>
        <dsp:cNvPr id="0" name=""/>
        <dsp:cNvSpPr/>
      </dsp:nvSpPr>
      <dsp:spPr>
        <a:xfrm>
          <a:off x="2927674" y="3792320"/>
          <a:ext cx="8357949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Непрограммные расходы 5712,6 тыс. руб.</a:t>
          </a:r>
        </a:p>
      </dsp:txBody>
      <dsp:txXfrm>
        <a:off x="2954090" y="3818736"/>
        <a:ext cx="8305117" cy="4883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1104891" y="134804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Доходы всего 22044,9 тыс.</a:t>
          </a:r>
          <a:r>
            <a:rPr lang="ru-RU" sz="2400" kern="1200" dirty="0" err="1"/>
            <a:t>руб</a:t>
          </a:r>
          <a:r>
            <a:rPr lang="ru-RU" sz="2400" kern="1200" dirty="0"/>
            <a:t>.,в том числе: </a:t>
          </a:r>
          <a:endParaRPr lang="en-US" sz="2400" kern="1200" dirty="0"/>
        </a:p>
      </dsp:txBody>
      <dsp:txXfrm>
        <a:off x="1131307" y="161220"/>
        <a:ext cx="8433440" cy="488307"/>
      </dsp:txXfrm>
    </dsp:sp>
    <dsp:sp modelId="{B46737FF-DCA0-4281-8977-4DAE4881AACD}">
      <dsp:nvSpPr>
        <dsp:cNvPr id="0" name=""/>
        <dsp:cNvSpPr/>
      </dsp:nvSpPr>
      <dsp:spPr>
        <a:xfrm>
          <a:off x="2815400" y="851867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331502"/>
              <a:satOff val="-13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Налоговые и неналоговые доходы 8386,6тыс. руб.</a:t>
          </a:r>
          <a:endParaRPr lang="en-US" sz="1800" kern="1200" dirty="0"/>
        </a:p>
      </dsp:txBody>
      <dsp:txXfrm>
        <a:off x="2841816" y="878283"/>
        <a:ext cx="8433440" cy="488307"/>
      </dsp:txXfrm>
    </dsp:sp>
    <dsp:sp modelId="{B1E22192-C6E5-431F-BB77-E59930BC3F43}">
      <dsp:nvSpPr>
        <dsp:cNvPr id="0" name=""/>
        <dsp:cNvSpPr/>
      </dsp:nvSpPr>
      <dsp:spPr>
        <a:xfrm>
          <a:off x="2826648" y="1558232"/>
          <a:ext cx="8438158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4663004"/>
              <a:satOff val="-278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Безвозмездные поступления 13658,3 тыс. руб.</a:t>
          </a:r>
        </a:p>
      </dsp:txBody>
      <dsp:txXfrm>
        <a:off x="2853064" y="1584648"/>
        <a:ext cx="8385326" cy="488307"/>
      </dsp:txXfrm>
    </dsp:sp>
    <dsp:sp modelId="{5B087422-8503-42CC-B365-7363CF63C295}">
      <dsp:nvSpPr>
        <dsp:cNvPr id="0" name=""/>
        <dsp:cNvSpPr/>
      </dsp:nvSpPr>
      <dsp:spPr>
        <a:xfrm>
          <a:off x="1104906" y="2346157"/>
          <a:ext cx="8414087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6994505"/>
              <a:satOff val="-418"/>
              <a:lumOff val="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Расходы всего 22044,9тыс.руб. в том числе:</a:t>
          </a:r>
          <a:endParaRPr lang="en-US" sz="2400" kern="1200" dirty="0"/>
        </a:p>
      </dsp:txBody>
      <dsp:txXfrm>
        <a:off x="1131322" y="2372573"/>
        <a:ext cx="8361255" cy="488307"/>
      </dsp:txXfrm>
    </dsp:sp>
    <dsp:sp modelId="{487E8CF8-003D-47D0-8190-60523935466D}">
      <dsp:nvSpPr>
        <dsp:cNvPr id="0" name=""/>
        <dsp:cNvSpPr/>
      </dsp:nvSpPr>
      <dsp:spPr>
        <a:xfrm>
          <a:off x="2923677" y="3003063"/>
          <a:ext cx="8365943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9326007"/>
              <a:satOff val="-557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Пограммные расходы 16298,9 тыс.руб. </a:t>
          </a:r>
          <a:endParaRPr lang="en-US" sz="1800" kern="1200" dirty="0"/>
        </a:p>
      </dsp:txBody>
      <dsp:txXfrm>
        <a:off x="2950093" y="3029479"/>
        <a:ext cx="8313111" cy="488307"/>
      </dsp:txXfrm>
    </dsp:sp>
    <dsp:sp modelId="{B690BEC0-32FF-47CE-AAE0-EC8B52EC6571}">
      <dsp:nvSpPr>
        <dsp:cNvPr id="0" name=""/>
        <dsp:cNvSpPr/>
      </dsp:nvSpPr>
      <dsp:spPr>
        <a:xfrm>
          <a:off x="2927674" y="3792320"/>
          <a:ext cx="8357949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Непрограммные расходы 5746,0 тыс. руб.</a:t>
          </a:r>
        </a:p>
      </dsp:txBody>
      <dsp:txXfrm>
        <a:off x="2954090" y="3818736"/>
        <a:ext cx="8305117" cy="4883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39558-0C02-483A-80B1-393AB815A1B0}">
      <dsp:nvSpPr>
        <dsp:cNvPr id="0" name=""/>
        <dsp:cNvSpPr/>
      </dsp:nvSpPr>
      <dsp:spPr>
        <a:xfrm>
          <a:off x="2324099" y="0"/>
          <a:ext cx="4572000" cy="45720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8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7E96C4-F3F1-4E5A-A4DC-FAEAADDE01E3}">
      <dsp:nvSpPr>
        <dsp:cNvPr id="0" name=""/>
        <dsp:cNvSpPr/>
      </dsp:nvSpPr>
      <dsp:spPr>
        <a:xfrm>
          <a:off x="1104891" y="134804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Доходы всего 15881,9 тыс.руб.,в том числе: </a:t>
          </a:r>
          <a:endParaRPr lang="en-US" sz="2400" kern="1200" dirty="0"/>
        </a:p>
      </dsp:txBody>
      <dsp:txXfrm>
        <a:off x="1131307" y="161220"/>
        <a:ext cx="8433440" cy="488307"/>
      </dsp:txXfrm>
    </dsp:sp>
    <dsp:sp modelId="{B46737FF-DCA0-4281-8977-4DAE4881AACD}">
      <dsp:nvSpPr>
        <dsp:cNvPr id="0" name=""/>
        <dsp:cNvSpPr/>
      </dsp:nvSpPr>
      <dsp:spPr>
        <a:xfrm>
          <a:off x="2815400" y="851867"/>
          <a:ext cx="8486272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2331502"/>
              <a:satOff val="-13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Налоговые и неналоговые доходы 8421,1 тыс. руб.</a:t>
          </a:r>
          <a:endParaRPr lang="en-US" sz="1800" kern="1200" dirty="0"/>
        </a:p>
      </dsp:txBody>
      <dsp:txXfrm>
        <a:off x="2841816" y="878283"/>
        <a:ext cx="8433440" cy="488307"/>
      </dsp:txXfrm>
    </dsp:sp>
    <dsp:sp modelId="{B1E22192-C6E5-431F-BB77-E59930BC3F43}">
      <dsp:nvSpPr>
        <dsp:cNvPr id="0" name=""/>
        <dsp:cNvSpPr/>
      </dsp:nvSpPr>
      <dsp:spPr>
        <a:xfrm>
          <a:off x="2826648" y="1558232"/>
          <a:ext cx="8438158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4663004"/>
              <a:satOff val="-278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Безвозмездные поступления 7043,4 тыс. руб.</a:t>
          </a:r>
        </a:p>
      </dsp:txBody>
      <dsp:txXfrm>
        <a:off x="2853064" y="1584648"/>
        <a:ext cx="8385326" cy="488307"/>
      </dsp:txXfrm>
    </dsp:sp>
    <dsp:sp modelId="{5B087422-8503-42CC-B365-7363CF63C295}">
      <dsp:nvSpPr>
        <dsp:cNvPr id="0" name=""/>
        <dsp:cNvSpPr/>
      </dsp:nvSpPr>
      <dsp:spPr>
        <a:xfrm>
          <a:off x="1104906" y="2346157"/>
          <a:ext cx="8414087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6994505"/>
              <a:satOff val="-418"/>
              <a:lumOff val="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Расходы всего 15881,9 тыс. руб. в том числе:</a:t>
          </a:r>
          <a:endParaRPr lang="en-US" sz="2400" kern="1200" dirty="0"/>
        </a:p>
      </dsp:txBody>
      <dsp:txXfrm>
        <a:off x="1131322" y="2372573"/>
        <a:ext cx="8361255" cy="488307"/>
      </dsp:txXfrm>
    </dsp:sp>
    <dsp:sp modelId="{487E8CF8-003D-47D0-8190-60523935466D}">
      <dsp:nvSpPr>
        <dsp:cNvPr id="0" name=""/>
        <dsp:cNvSpPr/>
      </dsp:nvSpPr>
      <dsp:spPr>
        <a:xfrm>
          <a:off x="2923677" y="3003063"/>
          <a:ext cx="8365943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9326007"/>
              <a:satOff val="-557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" sz="1800" kern="1200" dirty="0"/>
            <a:t>Пограммные расходы 9801,8 тыс.руб. </a:t>
          </a:r>
          <a:endParaRPr lang="en-US" sz="1800" kern="1200" dirty="0"/>
        </a:p>
      </dsp:txBody>
      <dsp:txXfrm>
        <a:off x="2950093" y="3029479"/>
        <a:ext cx="8313111" cy="488307"/>
      </dsp:txXfrm>
    </dsp:sp>
    <dsp:sp modelId="{B690BEC0-32FF-47CE-AAE0-EC8B52EC6571}">
      <dsp:nvSpPr>
        <dsp:cNvPr id="0" name=""/>
        <dsp:cNvSpPr/>
      </dsp:nvSpPr>
      <dsp:spPr>
        <a:xfrm>
          <a:off x="2927674" y="3792320"/>
          <a:ext cx="8357949" cy="5411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3">
              <a:hueOff val="-11657509"/>
              <a:satOff val="-696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Непрограммные расходы 6080,1 </a:t>
          </a:r>
          <a:r>
            <a:rPr lang="ru-RU" sz="2100" kern="1200" dirty="0" err="1"/>
            <a:t>тыс.руб</a:t>
          </a:r>
          <a:r>
            <a:rPr lang="ru-RU" sz="2100" kern="1200" dirty="0"/>
            <a:t>.</a:t>
          </a:r>
        </a:p>
      </dsp:txBody>
      <dsp:txXfrm>
        <a:off x="2954090" y="3818736"/>
        <a:ext cx="8305117" cy="488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11.12.2020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11.12.2020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427705" cy="2219691"/>
          </a:xfrm>
        </p:spPr>
        <p:txBody>
          <a:bodyPr rtlCol="0" anchor="ctr">
            <a:normAutofit fontScale="90000"/>
          </a:bodyPr>
          <a:lstStyle/>
          <a:p>
            <a:pPr rtl="0"/>
            <a:r>
              <a:rPr lang="ru-RU" dirty="0"/>
              <a:t>ПРОЕКТ БЮДЖЕТА ИСТОМИНСКОГО СЕЛЬСКОГО ПОСЕЛЕНИЯ АКСАЙСКОГО РАЙОНА на 2021год и плановый период 2022 и 2023 годов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1FF832AF-E348-4E68-8BCE-B384B5C47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305" y="1347369"/>
            <a:ext cx="3350795" cy="4271377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148319E-F1AB-4231-B7B4-CD4266F2600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111" r="1111"/>
          <a:stretch>
            <a:fillRect/>
          </a:stretch>
        </p:blipFill>
        <p:spPr>
          <a:xfrm flipH="1" flipV="1">
            <a:off x="12192000" y="1225139"/>
            <a:ext cx="104274" cy="8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0"/>
            <a:ext cx="9980682" cy="1096962"/>
          </a:xfrm>
        </p:spPr>
        <p:txBody>
          <a:bodyPr rtlCol="0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КОНТАКТНАЯ ИНФОРМАЦИЯ </a:t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АДМИНИСТРАЦИЯ ИСТОМИНСКОГО СЕЛЬСКОГО ПОСЕЛЕНИЯ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899" y="1600200"/>
            <a:ext cx="9543047" cy="4572000"/>
          </a:xfrm>
        </p:spPr>
        <p:txBody>
          <a:bodyPr rtlCol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346707 Ростовская область, Аксайский район, поселок Дорожный , ул. Центральная дом 25»А»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Телефон: приемная (86350) 28-3-31,(86350)28-7-46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E-mail</a:t>
            </a: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sp02025@donpac.ru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График работы: понедельник – пятница -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8.00 - 17.00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Перерыв -  12.00 - 13-40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Приемные дни  вторник и  четверг - 8.00 - 17.00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504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Перерыв -  12.00 - 13-40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Основы формирования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187858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84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Основные параметры бюджета на 2021 год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997911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54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Основные параметры бюджета на 2022 год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209781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64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Основные параметры бюджета на 2023 год</a:t>
            </a:r>
          </a:p>
        </p:txBody>
      </p:sp>
      <p:graphicFrame>
        <p:nvGraphicFramePr>
          <p:cNvPr id="4" name="Объект 3" descr="Список в столбик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074273"/>
              </p:ext>
            </p:extLst>
          </p:nvPr>
        </p:nvGraphicFramePr>
        <p:xfrm>
          <a:off x="0" y="1600200"/>
          <a:ext cx="12192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482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04900" y="-1"/>
            <a:ext cx="10401787" cy="1299411"/>
          </a:xfrm>
        </p:spPr>
        <p:txBody>
          <a:bodyPr rtlCol="0"/>
          <a:lstStyle/>
          <a:p>
            <a:pPr rtl="0"/>
            <a:r>
              <a:rPr lang="ru-RU" dirty="0"/>
              <a:t>Доходы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9497590-0EBB-4CB8-9C47-4D851CEF0A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006154"/>
              </p:ext>
            </p:extLst>
          </p:nvPr>
        </p:nvGraphicFramePr>
        <p:xfrm>
          <a:off x="711868" y="1600199"/>
          <a:ext cx="10768264" cy="5118885"/>
        </p:xfrm>
        <a:graphic>
          <a:graphicData uri="http://schemas.openxmlformats.org/drawingml/2006/table">
            <a:tbl>
              <a:tblPr/>
              <a:tblGrid>
                <a:gridCol w="4763097">
                  <a:extLst>
                    <a:ext uri="{9D8B030D-6E8A-4147-A177-3AD203B41FA5}">
                      <a16:colId xmlns:a16="http://schemas.microsoft.com/office/drawing/2014/main" val="4254234232"/>
                    </a:ext>
                  </a:extLst>
                </a:gridCol>
                <a:gridCol w="1172455">
                  <a:extLst>
                    <a:ext uri="{9D8B030D-6E8A-4147-A177-3AD203B41FA5}">
                      <a16:colId xmlns:a16="http://schemas.microsoft.com/office/drawing/2014/main" val="3919491704"/>
                    </a:ext>
                  </a:extLst>
                </a:gridCol>
                <a:gridCol w="1044216">
                  <a:extLst>
                    <a:ext uri="{9D8B030D-6E8A-4147-A177-3AD203B41FA5}">
                      <a16:colId xmlns:a16="http://schemas.microsoft.com/office/drawing/2014/main" val="353185312"/>
                    </a:ext>
                  </a:extLst>
                </a:gridCol>
                <a:gridCol w="1025898">
                  <a:extLst>
                    <a:ext uri="{9D8B030D-6E8A-4147-A177-3AD203B41FA5}">
                      <a16:colId xmlns:a16="http://schemas.microsoft.com/office/drawing/2014/main" val="1435828244"/>
                    </a:ext>
                  </a:extLst>
                </a:gridCol>
                <a:gridCol w="1132153">
                  <a:extLst>
                    <a:ext uri="{9D8B030D-6E8A-4147-A177-3AD203B41FA5}">
                      <a16:colId xmlns:a16="http://schemas.microsoft.com/office/drawing/2014/main" val="1339246841"/>
                    </a:ext>
                  </a:extLst>
                </a:gridCol>
                <a:gridCol w="780416">
                  <a:extLst>
                    <a:ext uri="{9D8B030D-6E8A-4147-A177-3AD203B41FA5}">
                      <a16:colId xmlns:a16="http://schemas.microsoft.com/office/drawing/2014/main" val="895465277"/>
                    </a:ext>
                  </a:extLst>
                </a:gridCol>
                <a:gridCol w="850029">
                  <a:extLst>
                    <a:ext uri="{9D8B030D-6E8A-4147-A177-3AD203B41FA5}">
                      <a16:colId xmlns:a16="http://schemas.microsoft.com/office/drawing/2014/main" val="3390645705"/>
                    </a:ext>
                  </a:extLst>
                </a:gridCol>
              </a:tblGrid>
              <a:tr h="7215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показателя 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Первоначальный бюджет 2020 года (РСД №195 от 25.12.2019г.)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2021 год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Отклонения: (-) уменьшение, (+) увеличение 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Темпы прироста (снижения), % 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2022 год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2023 год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665206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4=3-2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5=3/2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560466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БЮДЖЕТА - всего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18735,1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16 053,0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-2 682,1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0,86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22044,90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15881,90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408228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4882,4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8 637,9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3 755,5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1,77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8386,60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8 421,1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486148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932,6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876,2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-56,4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0,94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872,60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882,8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376456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932,6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876,2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-56,4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0,94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872,60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882,8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062337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525,9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576,8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1,10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599,90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623,9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360598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3 043,9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6 562,4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3 518,5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2,16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6541,30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6 541,3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3428744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501,9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657,4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155,5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1,31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636,30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636,3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6773871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6743" marR="6743" marT="67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2 542,0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5 905,0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3 363,0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2,32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5905,00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5 905,0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581251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-4,6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0,60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7,20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484111"/>
                  </a:ext>
                </a:extLst>
              </a:tr>
              <a:tr h="337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368,5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358,3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-10,2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0,97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358,30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358,3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145876"/>
                  </a:ext>
                </a:extLst>
              </a:tr>
              <a:tr h="546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поступления от использования имущества, находящегося в собственности сельских поселений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6,30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93909"/>
                  </a:ext>
                </a:extLst>
              </a:tr>
              <a:tr h="1550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оказания платных услуг и компенсации затрат государства 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871748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прожи материальных и нематериальных активов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563115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592811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доходы(инициативные платежи)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437998"/>
                  </a:ext>
                </a:extLst>
              </a:tr>
              <a:tr h="16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13852,7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7 415,1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-6 437,6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13658,30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7460,80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663372"/>
                  </a:ext>
                </a:extLst>
              </a:tr>
              <a:tr h="222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13852,7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7 415,1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-6 437,6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13658,30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7460,80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106669"/>
                  </a:ext>
                </a:extLst>
              </a:tr>
              <a:tr h="209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11501,4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4 944,6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-6 556,8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0,43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4909,00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4909,00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188410"/>
                  </a:ext>
                </a:extLst>
              </a:tr>
              <a:tr h="2090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 бюджетам  бюджетной системы Российской Федерации 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203,7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207,5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1,02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220,20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220,20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470268"/>
                  </a:ext>
                </a:extLst>
              </a:tr>
              <a:tr h="121381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2147,6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2 263,0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6743" marR="6743" marT="6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1,05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8529,10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2331,60</a:t>
                      </a:r>
                    </a:p>
                  </a:txBody>
                  <a:tcPr marL="6743" marR="6743" marT="67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451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67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04900" y="-1"/>
            <a:ext cx="10401787" cy="1299411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Расходы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46A5CEB-704C-40EB-95DA-5FADFC0814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698943"/>
              </p:ext>
            </p:extLst>
          </p:nvPr>
        </p:nvGraphicFramePr>
        <p:xfrm>
          <a:off x="218573" y="1612231"/>
          <a:ext cx="11754854" cy="4812629"/>
        </p:xfrm>
        <a:graphic>
          <a:graphicData uri="http://schemas.openxmlformats.org/drawingml/2006/table">
            <a:tbl>
              <a:tblPr/>
              <a:tblGrid>
                <a:gridCol w="4613464">
                  <a:extLst>
                    <a:ext uri="{9D8B030D-6E8A-4147-A177-3AD203B41FA5}">
                      <a16:colId xmlns:a16="http://schemas.microsoft.com/office/drawing/2014/main" val="4140591471"/>
                    </a:ext>
                  </a:extLst>
                </a:gridCol>
                <a:gridCol w="771017">
                  <a:extLst>
                    <a:ext uri="{9D8B030D-6E8A-4147-A177-3AD203B41FA5}">
                      <a16:colId xmlns:a16="http://schemas.microsoft.com/office/drawing/2014/main" val="1377837993"/>
                    </a:ext>
                  </a:extLst>
                </a:gridCol>
                <a:gridCol w="1162846">
                  <a:extLst>
                    <a:ext uri="{9D8B030D-6E8A-4147-A177-3AD203B41FA5}">
                      <a16:colId xmlns:a16="http://schemas.microsoft.com/office/drawing/2014/main" val="4223458091"/>
                    </a:ext>
                  </a:extLst>
                </a:gridCol>
                <a:gridCol w="1263963">
                  <a:extLst>
                    <a:ext uri="{9D8B030D-6E8A-4147-A177-3AD203B41FA5}">
                      <a16:colId xmlns:a16="http://schemas.microsoft.com/office/drawing/2014/main" val="1512029351"/>
                    </a:ext>
                  </a:extLst>
                </a:gridCol>
                <a:gridCol w="1099648">
                  <a:extLst>
                    <a:ext uri="{9D8B030D-6E8A-4147-A177-3AD203B41FA5}">
                      <a16:colId xmlns:a16="http://schemas.microsoft.com/office/drawing/2014/main" val="1129739044"/>
                    </a:ext>
                  </a:extLst>
                </a:gridCol>
                <a:gridCol w="1099647">
                  <a:extLst>
                    <a:ext uri="{9D8B030D-6E8A-4147-A177-3AD203B41FA5}">
                      <a16:colId xmlns:a16="http://schemas.microsoft.com/office/drawing/2014/main" val="4105396413"/>
                    </a:ext>
                  </a:extLst>
                </a:gridCol>
                <a:gridCol w="884773">
                  <a:extLst>
                    <a:ext uri="{9D8B030D-6E8A-4147-A177-3AD203B41FA5}">
                      <a16:colId xmlns:a16="http://schemas.microsoft.com/office/drawing/2014/main" val="3346561583"/>
                    </a:ext>
                  </a:extLst>
                </a:gridCol>
                <a:gridCol w="859496">
                  <a:extLst>
                    <a:ext uri="{9D8B030D-6E8A-4147-A177-3AD203B41FA5}">
                      <a16:colId xmlns:a16="http://schemas.microsoft.com/office/drawing/2014/main" val="1483934829"/>
                    </a:ext>
                  </a:extLst>
                </a:gridCol>
              </a:tblGrid>
              <a:tr h="6531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Рз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2020 года*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2021 год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Отклонения: (-) уменьшение, (+) увеличение 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Темпы прироста (снижения), % 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2022 год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2023 год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922693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6=4/3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378968"/>
                  </a:ext>
                </a:extLst>
              </a:tr>
              <a:tr h="22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- всего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24435,6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16053,0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-8382,6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22044,9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15881,9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062485"/>
                  </a:ext>
                </a:extLst>
              </a:tr>
              <a:tr h="22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8611,9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5502,1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-3109,8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5726,4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6060,5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93335"/>
                  </a:ext>
                </a:extLst>
              </a:tr>
              <a:tr h="653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7018,3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4980,2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-2038,1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5250,6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5250,6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6025"/>
                  </a:ext>
                </a:extLst>
              </a:tr>
              <a:tr h="437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-7,3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053626"/>
                  </a:ext>
                </a:extLst>
              </a:tr>
              <a:tr h="22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378,4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665297"/>
                  </a:ext>
                </a:extLst>
              </a:tr>
              <a:tr h="22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48084"/>
                  </a:ext>
                </a:extLst>
              </a:tr>
              <a:tr h="22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1546,7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-1424,9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454,1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788,2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054507"/>
                  </a:ext>
                </a:extLst>
              </a:tr>
              <a:tr h="22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207,3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546493"/>
                  </a:ext>
                </a:extLst>
              </a:tr>
              <a:tr h="221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207,3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89859"/>
                  </a:ext>
                </a:extLst>
              </a:tr>
              <a:tr h="2120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1113,4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-60,4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348582"/>
                  </a:ext>
                </a:extLst>
              </a:tr>
              <a:tr h="437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192251"/>
                  </a:ext>
                </a:extLst>
              </a:tr>
              <a:tr h="660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1093,7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-40,7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967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81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04900" y="-1"/>
            <a:ext cx="10401787" cy="1299411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Расходы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46A5CEB-704C-40EB-95DA-5FADFC0814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0790" y="1299410"/>
          <a:ext cx="11754854" cy="5221707"/>
        </p:xfrm>
        <a:graphic>
          <a:graphicData uri="http://schemas.openxmlformats.org/drawingml/2006/table">
            <a:tbl>
              <a:tblPr/>
              <a:tblGrid>
                <a:gridCol w="4613464">
                  <a:extLst>
                    <a:ext uri="{9D8B030D-6E8A-4147-A177-3AD203B41FA5}">
                      <a16:colId xmlns:a16="http://schemas.microsoft.com/office/drawing/2014/main" val="4140591471"/>
                    </a:ext>
                  </a:extLst>
                </a:gridCol>
                <a:gridCol w="771017">
                  <a:extLst>
                    <a:ext uri="{9D8B030D-6E8A-4147-A177-3AD203B41FA5}">
                      <a16:colId xmlns:a16="http://schemas.microsoft.com/office/drawing/2014/main" val="1377837993"/>
                    </a:ext>
                  </a:extLst>
                </a:gridCol>
                <a:gridCol w="1162846">
                  <a:extLst>
                    <a:ext uri="{9D8B030D-6E8A-4147-A177-3AD203B41FA5}">
                      <a16:colId xmlns:a16="http://schemas.microsoft.com/office/drawing/2014/main" val="4223458091"/>
                    </a:ext>
                  </a:extLst>
                </a:gridCol>
                <a:gridCol w="1263963">
                  <a:extLst>
                    <a:ext uri="{9D8B030D-6E8A-4147-A177-3AD203B41FA5}">
                      <a16:colId xmlns:a16="http://schemas.microsoft.com/office/drawing/2014/main" val="1512029351"/>
                    </a:ext>
                  </a:extLst>
                </a:gridCol>
                <a:gridCol w="1099648">
                  <a:extLst>
                    <a:ext uri="{9D8B030D-6E8A-4147-A177-3AD203B41FA5}">
                      <a16:colId xmlns:a16="http://schemas.microsoft.com/office/drawing/2014/main" val="1129739044"/>
                    </a:ext>
                  </a:extLst>
                </a:gridCol>
                <a:gridCol w="1099647">
                  <a:extLst>
                    <a:ext uri="{9D8B030D-6E8A-4147-A177-3AD203B41FA5}">
                      <a16:colId xmlns:a16="http://schemas.microsoft.com/office/drawing/2014/main" val="4105396413"/>
                    </a:ext>
                  </a:extLst>
                </a:gridCol>
                <a:gridCol w="884773">
                  <a:extLst>
                    <a:ext uri="{9D8B030D-6E8A-4147-A177-3AD203B41FA5}">
                      <a16:colId xmlns:a16="http://schemas.microsoft.com/office/drawing/2014/main" val="3346561583"/>
                    </a:ext>
                  </a:extLst>
                </a:gridCol>
                <a:gridCol w="859496">
                  <a:extLst>
                    <a:ext uri="{9D8B030D-6E8A-4147-A177-3AD203B41FA5}">
                      <a16:colId xmlns:a16="http://schemas.microsoft.com/office/drawing/2014/main" val="1483934829"/>
                    </a:ext>
                  </a:extLst>
                </a:gridCol>
              </a:tblGrid>
              <a:tr h="6464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Рз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2020 года*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2021 год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Отклонения: (-) уменьшение, (+) увеличение 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Темпы прироста (снижения), % 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2022 год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2023 год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0922693"/>
                  </a:ext>
                </a:extLst>
              </a:tr>
              <a:tr h="209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6=4/3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378968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2147,6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8529,1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2331,6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832948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Дорожное хозяйство (дорожные фонды)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2097,6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2213,0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8479,1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2281,6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36855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294807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4482,1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1030,5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-3451,6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1089,3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1089,3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629104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89204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220,8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-186,8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478483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4224,9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964,4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-3260,5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1052,9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1052,9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683324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098323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984,4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-984,4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595,1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295,5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01012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Сбор ,удаление отходов и очистка сточных влд"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0602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984,4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-984,4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595,1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295,5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133826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17592"/>
                  </a:ext>
                </a:extLst>
              </a:tr>
              <a:tr h="209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0705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992331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6665,1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5224,1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-1441,0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4702,0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4702,0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946219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6665,1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5224,1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-1441,0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4702,0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4702,0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427521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243006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527712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593,2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048084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507684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-26,8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03192"/>
                  </a:ext>
                </a:extLst>
              </a:tr>
              <a:tr h="218714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физической культуры и спорта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1105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468" marR="3468" marT="34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865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0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04900" y="-1"/>
            <a:ext cx="10401787" cy="1299411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/>
              <a:t>Муниципальные программы бюджета Истоминского сельского поселения на 2021 год и плановый период 2022 и 2023 годов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70DB5C9-8F34-46F7-906F-27B321B8A3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02803"/>
              </p:ext>
            </p:extLst>
          </p:nvPr>
        </p:nvGraphicFramePr>
        <p:xfrm>
          <a:off x="589547" y="1600200"/>
          <a:ext cx="11081085" cy="4860755"/>
        </p:xfrm>
        <a:graphic>
          <a:graphicData uri="http://schemas.openxmlformats.org/drawingml/2006/table">
            <a:tbl>
              <a:tblPr/>
              <a:tblGrid>
                <a:gridCol w="414061">
                  <a:extLst>
                    <a:ext uri="{9D8B030D-6E8A-4147-A177-3AD203B41FA5}">
                      <a16:colId xmlns:a16="http://schemas.microsoft.com/office/drawing/2014/main" val="4181985769"/>
                    </a:ext>
                  </a:extLst>
                </a:gridCol>
                <a:gridCol w="5008178">
                  <a:extLst>
                    <a:ext uri="{9D8B030D-6E8A-4147-A177-3AD203B41FA5}">
                      <a16:colId xmlns:a16="http://schemas.microsoft.com/office/drawing/2014/main" val="1843506279"/>
                    </a:ext>
                  </a:extLst>
                </a:gridCol>
                <a:gridCol w="1380207">
                  <a:extLst>
                    <a:ext uri="{9D8B030D-6E8A-4147-A177-3AD203B41FA5}">
                      <a16:colId xmlns:a16="http://schemas.microsoft.com/office/drawing/2014/main" val="1727396961"/>
                    </a:ext>
                  </a:extLst>
                </a:gridCol>
                <a:gridCol w="1735115">
                  <a:extLst>
                    <a:ext uri="{9D8B030D-6E8A-4147-A177-3AD203B41FA5}">
                      <a16:colId xmlns:a16="http://schemas.microsoft.com/office/drawing/2014/main" val="3003899890"/>
                    </a:ext>
                  </a:extLst>
                </a:gridCol>
                <a:gridCol w="1301338">
                  <a:extLst>
                    <a:ext uri="{9D8B030D-6E8A-4147-A177-3AD203B41FA5}">
                      <a16:colId xmlns:a16="http://schemas.microsoft.com/office/drawing/2014/main" val="1905316148"/>
                    </a:ext>
                  </a:extLst>
                </a:gridCol>
                <a:gridCol w="1242186">
                  <a:extLst>
                    <a:ext uri="{9D8B030D-6E8A-4147-A177-3AD203B41FA5}">
                      <a16:colId xmlns:a16="http://schemas.microsoft.com/office/drawing/2014/main" val="2893795890"/>
                    </a:ext>
                  </a:extLst>
                </a:gridCol>
              </a:tblGrid>
              <a:tr h="519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пп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2021 год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программы 2020 года в </a:t>
                      </a:r>
                      <a:r>
                        <a:rPr lang="ru-RU" sz="11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общем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объеме расходов, %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2022 год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 2023 год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787928"/>
                  </a:ext>
                </a:extLst>
              </a:tr>
              <a:tr h="519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"Защита населения и территории от чрезвычайных ситуаций, обеспечение пожарной безопасности и безопасности людей на водных объектах"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6,56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1053,00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312577"/>
                  </a:ext>
                </a:extLst>
              </a:tr>
              <a:tr h="20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 программа Истоминского сельского поселения "Культура"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5224,10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32,54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4702,00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4702,00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2838202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"Обеспечение качественными жилищно-коммунальными услугами населения"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782773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"Развитие транспортной системы"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2213,00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13,79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8479,10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2281,60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772352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"Развитие физической культуры и спорта"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620,00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3,86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896182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поселения"Развитие муниципальной службы"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454746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 "Управление имуществом"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60,70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60,70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425016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"Информационное общество"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29,70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0,19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189,70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189,70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168780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"Комплексное благоустройство территории поселения"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952,70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5,93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1052,90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1052,90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643315"/>
                  </a:ext>
                </a:extLst>
              </a:tr>
              <a:tr h="519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программа«Охрана окружающей среды и рациональное природопользование»</a:t>
                      </a:r>
                      <a:b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595,10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295,50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490588"/>
                  </a:ext>
                </a:extLst>
              </a:tr>
              <a:tr h="3479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Истоминского сельского поселения "Социальная поддержка граждан"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153,00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0,95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644" marR="5644" marT="56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060501"/>
                  </a:ext>
                </a:extLst>
              </a:tr>
              <a:tr h="317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10340,40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64,41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16298,90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9801,80</a:t>
                      </a:r>
                    </a:p>
                  </a:txBody>
                  <a:tcPr marL="5644" marR="5644" marT="5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85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11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4873beb7-5857-4685-be1f-d57550cc96c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78</TotalTime>
  <Words>1387</Words>
  <Application>Microsoft Office PowerPoint</Application>
  <PresentationFormat>Широкоэкранный</PresentationFormat>
  <Paragraphs>565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Constantia</vt:lpstr>
      <vt:lpstr>Euphemia</vt:lpstr>
      <vt:lpstr>Plantagenet Cherokee</vt:lpstr>
      <vt:lpstr>Times New Roman</vt:lpstr>
      <vt:lpstr>Wingdings</vt:lpstr>
      <vt:lpstr>Wingdings 2</vt:lpstr>
      <vt:lpstr>Научная литература 16 х 9</vt:lpstr>
      <vt:lpstr>ПРОЕКТ БЮДЖЕТА ИСТОМИНСКОГО СЕЛЬСКОГО ПОСЕЛЕНИЯ АКСАЙСКОГО РАЙОНА на 2021год и плановый период 2022 и 2023 годов</vt:lpstr>
      <vt:lpstr>Основы формирования бюджета Истоминского сельского поселения на 2021 год и плановый период 2022 и 2023 годов</vt:lpstr>
      <vt:lpstr>Основные параметры бюджета на 2021 год</vt:lpstr>
      <vt:lpstr>Основные параметры бюджета на 2022 год</vt:lpstr>
      <vt:lpstr>Основные параметры бюджета на 2023 год</vt:lpstr>
      <vt:lpstr>Доходы бюджета Истоминского сельского поселения на 2021 год и плановый период 2022 и 2023 годов</vt:lpstr>
      <vt:lpstr>Расходы бюджета Истоминского сельского поселения на 2021 год и плановый период 2022 и 2023 годов</vt:lpstr>
      <vt:lpstr>Расходы бюджета Истоминского сельского поселения на 2021 год и плановый период 2022 и 2023 годов</vt:lpstr>
      <vt:lpstr>Муниципальные программы бюджета Истоминского сельского поселения на 2021 год и плановый период 2022 и 2023 годов</vt:lpstr>
      <vt:lpstr>КОНТАКТНАЯ ИНФОРМАЦИЯ  АДМИНИСТРАЦИЯ ИСТОМИНСКОГО СЕЛЬСКОГО ПОСЕЛЕНИЯ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ИСТОМИНСКОГО СЕЛЬСКОГО ПОСЕЛЕНИЯ АКСАЙСКОГО РАЙОНА на 2021год и плановый период 2022 и 2023 годов</dc:title>
  <dc:creator>Финансы</dc:creator>
  <cp:lastModifiedBy>Финансы</cp:lastModifiedBy>
  <cp:revision>9</cp:revision>
  <dcterms:created xsi:type="dcterms:W3CDTF">2020-12-11T13:37:49Z</dcterms:created>
  <dcterms:modified xsi:type="dcterms:W3CDTF">2020-12-11T14:56:13Z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