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vList6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/>
      <dgm:t>
        <a:bodyPr/>
        <a:lstStyle/>
        <a:p>
          <a:r>
            <a:rPr lang="ru-RU"/>
            <a:t>Основы формирования бюджета Истоминского сельского поселения на 20</a:t>
          </a:r>
          <a:r>
            <a:rPr lang="en-US"/>
            <a:t>20</a:t>
          </a:r>
          <a:r>
            <a:rPr lang="ru-RU"/>
            <a:t> год и плановый период 20</a:t>
          </a:r>
          <a:r>
            <a:rPr lang="en-US"/>
            <a:t>20</a:t>
          </a:r>
          <a:r>
            <a:rPr lang="ru-RU"/>
            <a:t> и </a:t>
          </a:r>
          <a:r>
            <a:rPr lang="en-US"/>
            <a:t>2022</a:t>
          </a:r>
          <a:r>
            <a:rPr lang="ru-RU"/>
            <a:t>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/>
      <dgm:t>
        <a:bodyPr/>
        <a:lstStyle/>
        <a:p>
          <a:r>
            <a:rPr lang="ru-RU"/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/>
      <dgm:t>
        <a:bodyPr/>
        <a:lstStyle/>
        <a:p>
          <a:r>
            <a:rPr lang="ru-RU" dirty="0"/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/>
      <dgm:t>
        <a:bodyPr/>
        <a:lstStyle/>
        <a:p>
          <a:r>
            <a:rPr lang="ru-RU" b="0"/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/>
      <dgm:t>
        <a:bodyPr/>
        <a:lstStyle/>
        <a:p>
          <a:r>
            <a:rPr lang="ru-RU" b="0"/>
            <a:t>Основные направления бюджетной и налоговой политики поселения на 20</a:t>
          </a:r>
          <a:r>
            <a:rPr lang="en-US" b="0"/>
            <a:t>20</a:t>
          </a:r>
          <a:r>
            <a:rPr lang="ru-RU" b="0"/>
            <a:t>-20</a:t>
          </a:r>
          <a:r>
            <a:rPr lang="en-US" b="0"/>
            <a:t>22</a:t>
          </a:r>
          <a:r>
            <a:rPr lang="ru-RU" b="0"/>
            <a:t>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FFFFDFD1-BA48-4DFB-8606-C95C35D0BF15}">
      <dgm:prSet phldrT="[Текст]"/>
      <dgm:spPr/>
      <dgm:t>
        <a:bodyPr/>
        <a:lstStyle/>
        <a:p>
          <a:r>
            <a:rPr lang="ru-RU" b="0"/>
            <a:t>Бюджетный прогноз Истоминского сельского поселения</a:t>
          </a:r>
        </a:p>
      </dgm:t>
    </dgm:pt>
    <dgm:pt modelId="{79CB8F0A-E7B6-4218-ABD6-EA176B9CB3AA}" type="parTrans" cxnId="{C99030FA-3EA5-4846-968B-63F3597C4D86}">
      <dgm:prSet/>
      <dgm:spPr/>
      <dgm:t>
        <a:bodyPr/>
        <a:lstStyle/>
        <a:p>
          <a:endParaRPr lang="ru-RU"/>
        </a:p>
      </dgm:t>
    </dgm:pt>
    <dgm:pt modelId="{C8F49236-585A-481E-922C-418EEBC685B8}" type="sibTrans" cxnId="{C99030FA-3EA5-4846-968B-63F3597C4D86}">
      <dgm:prSet/>
      <dgm:spPr/>
      <dgm:t>
        <a:bodyPr/>
        <a:lstStyle/>
        <a:p>
          <a:endParaRPr lang="ru-RU"/>
        </a:p>
      </dgm:t>
    </dgm:pt>
    <dgm:pt modelId="{4DBEBF3E-BE56-4D17-A6F4-60138246ACD3}" type="pres">
      <dgm:prSet presAssocID="{D0BE463A-9D9A-4E9E-9C50-6E3CE225A2D2}" presName="Name0" presStyleCnt="0">
        <dgm:presLayoutVars>
          <dgm:dir/>
          <dgm:animLvl val="lvl"/>
          <dgm:resizeHandles/>
        </dgm:presLayoutVars>
      </dgm:prSet>
      <dgm:spPr/>
    </dgm:pt>
    <dgm:pt modelId="{C49CDDDA-9F7B-43F7-B6E7-4D2B09EBDEFC}" type="pres">
      <dgm:prSet presAssocID="{AF69A7F4-0932-4ADB-A3E0-6EB84B500661}" presName="linNode" presStyleCnt="0"/>
      <dgm:spPr/>
    </dgm:pt>
    <dgm:pt modelId="{2B4F9FCD-860D-486F-B1D0-E562A6005D47}" type="pres">
      <dgm:prSet presAssocID="{AF69A7F4-0932-4ADB-A3E0-6EB84B500661}" presName="parentShp" presStyleLbl="node1" presStyleIdx="0" presStyleCnt="1">
        <dgm:presLayoutVars>
          <dgm:bulletEnabled val="1"/>
        </dgm:presLayoutVars>
      </dgm:prSet>
      <dgm:spPr/>
    </dgm:pt>
    <dgm:pt modelId="{81098A75-AF04-4F15-A40E-31C727D76F58}" type="pres">
      <dgm:prSet presAssocID="{AF69A7F4-0932-4ADB-A3E0-6EB84B500661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9EDDA417-8235-457F-B832-D4C68D98ED3E}" type="presOf" srcId="{FFFFDFD1-BA48-4DFB-8606-C95C35D0BF15}" destId="{81098A75-AF04-4F15-A40E-31C727D76F58}" srcOrd="0" destOrd="4" presId="urn:microsoft.com/office/officeart/2005/8/layout/vList6"/>
    <dgm:cxn modelId="{91A1B83B-FE6C-4C0D-ACD9-87A6BF85A9BB}" type="presOf" srcId="{2A482A86-3175-4F7F-AB2E-11386A648385}" destId="{81098A75-AF04-4F15-A40E-31C727D76F58}" srcOrd="0" destOrd="3" presId="urn:microsoft.com/office/officeart/2005/8/layout/vList6"/>
    <dgm:cxn modelId="{CF2CF159-F713-40CA-BAE3-0BD16EDD3F3E}" type="presOf" srcId="{0BA74B7D-07A5-4953-9169-41A1B7975D51}" destId="{81098A75-AF04-4F15-A40E-31C727D76F58}" srcOrd="0" destOrd="2" presId="urn:microsoft.com/office/officeart/2005/8/layout/vList6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CEC44EB8-7889-469E-9D5D-96DDB4AE4ECB}" type="presOf" srcId="{14653527-8BE1-4C4D-9EA3-AC3D44E0A13F}" destId="{81098A75-AF04-4F15-A40E-31C727D76F58}" srcOrd="0" destOrd="1" presId="urn:microsoft.com/office/officeart/2005/8/layout/vList6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508FC7C8-E0BB-4440-8E8A-91B868C0EC34}" type="presOf" srcId="{FF132A34-25C5-4D06-B0BC-4992F26DFA17}" destId="{81098A75-AF04-4F15-A40E-31C727D76F58}" srcOrd="0" destOrd="0" presId="urn:microsoft.com/office/officeart/2005/8/layout/vList6"/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0DCDECDC-AD93-4C26-8396-CA55EE6709E1}" type="presOf" srcId="{AF69A7F4-0932-4ADB-A3E0-6EB84B500661}" destId="{2B4F9FCD-860D-486F-B1D0-E562A6005D47}" srcOrd="0" destOrd="0" presId="urn:microsoft.com/office/officeart/2005/8/layout/vList6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9705A8E4-CF45-4052-91FA-BA6E2758FA07}" type="presOf" srcId="{D0BE463A-9D9A-4E9E-9C50-6E3CE225A2D2}" destId="{4DBEBF3E-BE56-4D17-A6F4-60138246ACD3}" srcOrd="0" destOrd="0" presId="urn:microsoft.com/office/officeart/2005/8/layout/vList6"/>
    <dgm:cxn modelId="{C99030FA-3EA5-4846-968B-63F3597C4D86}" srcId="{AF69A7F4-0932-4ADB-A3E0-6EB84B500661}" destId="{FFFFDFD1-BA48-4DFB-8606-C95C35D0BF15}" srcOrd="4" destOrd="0" parTransId="{79CB8F0A-E7B6-4218-ABD6-EA176B9CB3AA}" sibTransId="{C8F49236-585A-481E-922C-418EEBC685B8}"/>
    <dgm:cxn modelId="{0941EAC0-7CEE-4BC3-9B0A-C32BACFF2B0B}" type="presParOf" srcId="{4DBEBF3E-BE56-4D17-A6F4-60138246ACD3}" destId="{C49CDDDA-9F7B-43F7-B6E7-4D2B09EBDEFC}" srcOrd="0" destOrd="0" presId="urn:microsoft.com/office/officeart/2005/8/layout/vList6"/>
    <dgm:cxn modelId="{96CFB271-2FE4-429B-AC0C-6A05E72CE5E0}" type="presParOf" srcId="{C49CDDDA-9F7B-43F7-B6E7-4D2B09EBDEFC}" destId="{2B4F9FCD-860D-486F-B1D0-E562A6005D47}" srcOrd="0" destOrd="0" presId="urn:microsoft.com/office/officeart/2005/8/layout/vList6"/>
    <dgm:cxn modelId="{F798A59D-232E-44EC-A4CF-4B5A6BD56609}" type="presParOf" srcId="{C49CDDDA-9F7B-43F7-B6E7-4D2B09EBDEFC}" destId="{81098A75-AF04-4F15-A40E-31C727D76F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FAA5-7527-4FB2-ABC9-A2F7B4DC2841}" type="doc">
      <dgm:prSet loTypeId="urn:microsoft.com/office/officeart/2005/8/layout/vList6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1813908-888C-4DB6-8C02-46B77AAB2493}">
      <dgm:prSet phldrT="[Текст]"/>
      <dgm:spPr/>
      <dgm:t>
        <a:bodyPr/>
        <a:lstStyle/>
        <a:p>
          <a:r>
            <a:rPr lang="ru-RU" dirty="0"/>
            <a:t>Бюджет Истоминского сельского поселения на 2020 год и плановый период 2021 и 2022 года направлен на решение следующих задач:</a:t>
          </a:r>
        </a:p>
      </dgm:t>
    </dgm:pt>
    <dgm:pt modelId="{C0DA8CF4-FE30-47B5-9429-DF5280AC29D8}" type="parTrans" cxnId="{E323F7CC-687A-4D5E-B39C-C2B0FCDA0541}">
      <dgm:prSet/>
      <dgm:spPr/>
      <dgm:t>
        <a:bodyPr/>
        <a:lstStyle/>
        <a:p>
          <a:endParaRPr lang="ru-RU"/>
        </a:p>
      </dgm:t>
    </dgm:pt>
    <dgm:pt modelId="{ADDEFB9D-F028-4D41-B9ED-8C07AFC96ADB}" type="sibTrans" cxnId="{E323F7CC-687A-4D5E-B39C-C2B0FCDA0541}">
      <dgm:prSet/>
      <dgm:spPr/>
      <dgm:t>
        <a:bodyPr/>
        <a:lstStyle/>
        <a:p>
          <a:endParaRPr lang="ru-RU"/>
        </a:p>
      </dgm:t>
    </dgm:pt>
    <dgm:pt modelId="{A8C63FE4-76F7-4DCB-A31E-343F705D441C}">
      <dgm:prSet phldrT="[Текст]"/>
      <dgm:spPr/>
      <dgm:t>
        <a:bodyPr/>
        <a:lstStyle/>
        <a:p>
          <a:r>
            <a:rPr lang="ru-RU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05F568B9-DC87-425A-8CCA-F93AA30CC95D}" type="parTrans" cxnId="{5457557B-7114-4561-8734-13B9934FBA80}">
      <dgm:prSet/>
      <dgm:spPr/>
      <dgm:t>
        <a:bodyPr/>
        <a:lstStyle/>
        <a:p>
          <a:endParaRPr lang="ru-RU"/>
        </a:p>
      </dgm:t>
    </dgm:pt>
    <dgm:pt modelId="{B403A05E-8B18-4B0D-82EC-60EC20D4C6BB}" type="sibTrans" cxnId="{5457557B-7114-4561-8734-13B9934FBA80}">
      <dgm:prSet/>
      <dgm:spPr/>
      <dgm:t>
        <a:bodyPr/>
        <a:lstStyle/>
        <a:p>
          <a:endParaRPr lang="ru-RU"/>
        </a:p>
      </dgm:t>
    </dgm:pt>
    <dgm:pt modelId="{97CECF8B-25BC-453D-A2B0-0470404F9E3F}">
      <dgm:prSet phldrT="[Текст]"/>
      <dgm:spPr/>
      <dgm:t>
        <a:bodyPr/>
        <a:lstStyle/>
        <a:p>
          <a:r>
            <a:rPr lang="ru-RU"/>
            <a:t>Повышение эффективности бюджетных расходов</a:t>
          </a:r>
        </a:p>
      </dgm:t>
    </dgm:pt>
    <dgm:pt modelId="{FEFE8B41-E876-4784-8060-DF6DBEA376C2}" type="parTrans" cxnId="{96FF11DA-CAD0-4202-BF8C-9328CA3F82C6}">
      <dgm:prSet/>
      <dgm:spPr/>
      <dgm:t>
        <a:bodyPr/>
        <a:lstStyle/>
        <a:p>
          <a:endParaRPr lang="ru-RU"/>
        </a:p>
      </dgm:t>
    </dgm:pt>
    <dgm:pt modelId="{F587E40B-8521-4ADA-9B08-8BCF01C960E7}" type="sibTrans" cxnId="{96FF11DA-CAD0-4202-BF8C-9328CA3F82C6}">
      <dgm:prSet/>
      <dgm:spPr/>
      <dgm:t>
        <a:bodyPr/>
        <a:lstStyle/>
        <a:p>
          <a:endParaRPr lang="ru-RU"/>
        </a:p>
      </dgm:t>
    </dgm:pt>
    <dgm:pt modelId="{3B896393-CF3C-4756-8E66-1A7A73544D78}">
      <dgm:prSet phldrT="[Текст]"/>
      <dgm:spPr/>
      <dgm:t>
        <a:bodyPr/>
        <a:lstStyle/>
        <a:p>
          <a:r>
            <a:rPr lang="ru-RU"/>
            <a:t>Повышение прозрачности бюджетных расходов</a:t>
          </a:r>
        </a:p>
      </dgm:t>
    </dgm:pt>
    <dgm:pt modelId="{4DD93569-4656-42B2-B93A-AA1F6E87F154}" type="parTrans" cxnId="{BCBE2C16-8E1B-455F-A478-E67AB69EE041}">
      <dgm:prSet/>
      <dgm:spPr/>
      <dgm:t>
        <a:bodyPr/>
        <a:lstStyle/>
        <a:p>
          <a:endParaRPr lang="ru-RU"/>
        </a:p>
      </dgm:t>
    </dgm:pt>
    <dgm:pt modelId="{40186638-5506-42A1-99C0-F884E09298A1}" type="sibTrans" cxnId="{BCBE2C16-8E1B-455F-A478-E67AB69EE041}">
      <dgm:prSet/>
      <dgm:spPr/>
      <dgm:t>
        <a:bodyPr/>
        <a:lstStyle/>
        <a:p>
          <a:endParaRPr lang="ru-RU"/>
        </a:p>
      </dgm:t>
    </dgm:pt>
    <dgm:pt modelId="{BB167B1F-628D-4ECE-AF15-6C60724075EB}" type="pres">
      <dgm:prSet presAssocID="{B010FAA5-7527-4FB2-ABC9-A2F7B4DC2841}" presName="Name0" presStyleCnt="0">
        <dgm:presLayoutVars>
          <dgm:dir/>
          <dgm:animLvl val="lvl"/>
          <dgm:resizeHandles/>
        </dgm:presLayoutVars>
      </dgm:prSet>
      <dgm:spPr/>
    </dgm:pt>
    <dgm:pt modelId="{166E7F90-9B88-4F7A-93B7-5DF4C88EC966}" type="pres">
      <dgm:prSet presAssocID="{11813908-888C-4DB6-8C02-46B77AAB2493}" presName="linNode" presStyleCnt="0"/>
      <dgm:spPr/>
    </dgm:pt>
    <dgm:pt modelId="{BEB4DC5E-7B67-4AA3-B1AA-51EED3068EBF}" type="pres">
      <dgm:prSet presAssocID="{11813908-888C-4DB6-8C02-46B77AAB2493}" presName="parentShp" presStyleLbl="node1" presStyleIdx="0" presStyleCnt="1" custLinFactNeighborX="-4444">
        <dgm:presLayoutVars>
          <dgm:bulletEnabled val="1"/>
        </dgm:presLayoutVars>
      </dgm:prSet>
      <dgm:spPr/>
    </dgm:pt>
    <dgm:pt modelId="{62334FE4-E6AB-406E-810D-56D297365A56}" type="pres">
      <dgm:prSet presAssocID="{11813908-888C-4DB6-8C02-46B77AAB2493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BCBE2C16-8E1B-455F-A478-E67AB69EE041}" srcId="{11813908-888C-4DB6-8C02-46B77AAB2493}" destId="{3B896393-CF3C-4756-8E66-1A7A73544D78}" srcOrd="2" destOrd="0" parTransId="{4DD93569-4656-42B2-B93A-AA1F6E87F154}" sibTransId="{40186638-5506-42A1-99C0-F884E09298A1}"/>
    <dgm:cxn modelId="{37EC5E29-D3E9-4D9F-BC10-7E5DD439828C}" type="presOf" srcId="{3B896393-CF3C-4756-8E66-1A7A73544D78}" destId="{62334FE4-E6AB-406E-810D-56D297365A56}" srcOrd="0" destOrd="2" presId="urn:microsoft.com/office/officeart/2005/8/layout/vList6"/>
    <dgm:cxn modelId="{D0717B2C-4145-47E2-A7FE-08A4284E787F}" type="presOf" srcId="{A8C63FE4-76F7-4DCB-A31E-343F705D441C}" destId="{62334FE4-E6AB-406E-810D-56D297365A56}" srcOrd="0" destOrd="0" presId="urn:microsoft.com/office/officeart/2005/8/layout/vList6"/>
    <dgm:cxn modelId="{04F94D51-ADDA-4970-A740-18BB9D6AC0D4}" type="presOf" srcId="{97CECF8B-25BC-453D-A2B0-0470404F9E3F}" destId="{62334FE4-E6AB-406E-810D-56D297365A56}" srcOrd="0" destOrd="1" presId="urn:microsoft.com/office/officeart/2005/8/layout/vList6"/>
    <dgm:cxn modelId="{5457557B-7114-4561-8734-13B9934FBA80}" srcId="{11813908-888C-4DB6-8C02-46B77AAB2493}" destId="{A8C63FE4-76F7-4DCB-A31E-343F705D441C}" srcOrd="0" destOrd="0" parTransId="{05F568B9-DC87-425A-8CCA-F93AA30CC95D}" sibTransId="{B403A05E-8B18-4B0D-82EC-60EC20D4C6BB}"/>
    <dgm:cxn modelId="{0934289E-1395-4F0B-97D9-6B4A146A9C7D}" type="presOf" srcId="{B010FAA5-7527-4FB2-ABC9-A2F7B4DC2841}" destId="{BB167B1F-628D-4ECE-AF15-6C60724075EB}" srcOrd="0" destOrd="0" presId="urn:microsoft.com/office/officeart/2005/8/layout/vList6"/>
    <dgm:cxn modelId="{B9AC20A1-A2F3-4E4E-9544-5FE3D17C3538}" type="presOf" srcId="{11813908-888C-4DB6-8C02-46B77AAB2493}" destId="{BEB4DC5E-7B67-4AA3-B1AA-51EED3068EBF}" srcOrd="0" destOrd="0" presId="urn:microsoft.com/office/officeart/2005/8/layout/vList6"/>
    <dgm:cxn modelId="{E323F7CC-687A-4D5E-B39C-C2B0FCDA0541}" srcId="{B010FAA5-7527-4FB2-ABC9-A2F7B4DC2841}" destId="{11813908-888C-4DB6-8C02-46B77AAB2493}" srcOrd="0" destOrd="0" parTransId="{C0DA8CF4-FE30-47B5-9429-DF5280AC29D8}" sibTransId="{ADDEFB9D-F028-4D41-B9ED-8C07AFC96ADB}"/>
    <dgm:cxn modelId="{96FF11DA-CAD0-4202-BF8C-9328CA3F82C6}" srcId="{11813908-888C-4DB6-8C02-46B77AAB2493}" destId="{97CECF8B-25BC-453D-A2B0-0470404F9E3F}" srcOrd="1" destOrd="0" parTransId="{FEFE8B41-E876-4784-8060-DF6DBEA376C2}" sibTransId="{F587E40B-8521-4ADA-9B08-8BCF01C960E7}"/>
    <dgm:cxn modelId="{F8886738-444C-4515-86C3-75D0839866B1}" type="presParOf" srcId="{BB167B1F-628D-4ECE-AF15-6C60724075EB}" destId="{166E7F90-9B88-4F7A-93B7-5DF4C88EC966}" srcOrd="0" destOrd="0" presId="urn:microsoft.com/office/officeart/2005/8/layout/vList6"/>
    <dgm:cxn modelId="{AE98ABB3-ADF5-499A-BB31-8DDF5B6C3B6D}" type="presParOf" srcId="{166E7F90-9B88-4F7A-93B7-5DF4C88EC966}" destId="{BEB4DC5E-7B67-4AA3-B1AA-51EED3068EBF}" srcOrd="0" destOrd="0" presId="urn:microsoft.com/office/officeart/2005/8/layout/vList6"/>
    <dgm:cxn modelId="{FE8162B6-2F2F-4955-ABC8-F64FCDA9339B}" type="presParOf" srcId="{166E7F90-9B88-4F7A-93B7-5DF4C88EC966}" destId="{62334FE4-E6AB-406E-810D-56D297365A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/>
      <dgm:t>
        <a:bodyPr/>
        <a:lstStyle/>
        <a:p>
          <a:r>
            <a:rPr lang="ru-RU" dirty="0"/>
            <a:t>ПРОЕКТ </a:t>
          </a:r>
        </a:p>
        <a:p>
          <a:r>
            <a:rPr lang="ru-RU"/>
            <a:t>БЮДЖЕТ НА  2020 ГОД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/>
      <dgm:t>
        <a:bodyPr/>
        <a:lstStyle/>
        <a:p>
          <a:r>
            <a:rPr lang="ru-RU"/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/>
      <dgm:t>
        <a:bodyPr/>
        <a:lstStyle/>
        <a:p>
          <a:r>
            <a:rPr lang="ru-RU"/>
            <a:t>налоговые и неналоговые4882,4</a:t>
          </a:r>
          <a:r>
            <a:rPr lang="en-US"/>
            <a:t> </a:t>
          </a:r>
          <a:r>
            <a:rPr lang="ru-RU"/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/>
      <dgm:t>
        <a:bodyPr/>
        <a:lstStyle/>
        <a:p>
          <a:r>
            <a:rPr lang="ru-RU"/>
            <a:t>безвозмездные поступления</a:t>
          </a:r>
        </a:p>
        <a:p>
          <a:r>
            <a:rPr lang="ru-RU"/>
            <a:t>13857,2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/>
      <dgm:t>
        <a:bodyPr/>
        <a:lstStyle/>
        <a:p>
          <a:r>
            <a:rPr lang="ru-RU"/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/>
      <dgm:t>
        <a:bodyPr/>
        <a:lstStyle/>
        <a:p>
          <a:r>
            <a:rPr lang="ru-RU"/>
            <a:t>непрограмные 6823,7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/>
      <dgm:t>
        <a:bodyPr/>
        <a:lstStyle/>
        <a:p>
          <a:r>
            <a:rPr lang="ru-RU"/>
            <a:t>программные 11</a:t>
          </a:r>
          <a:r>
            <a:rPr lang="en-US"/>
            <a:t>915</a:t>
          </a:r>
          <a:r>
            <a:rPr lang="ru-RU"/>
            <a:t>,9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B6AE4C9C-DEA2-4650-94FD-6A2F3B72FB07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DE6D45B4-8463-4053-9A2E-7779DC269FBA}" type="pres">
      <dgm:prSet presAssocID="{86AA8CAC-73E8-40C2-89D9-0DF74AC603FD}" presName="linNode" presStyleCnt="0"/>
      <dgm:spPr/>
    </dgm:pt>
    <dgm:pt modelId="{A0E4C50E-929F-4F01-9E4E-DF7551C83063}" type="pres">
      <dgm:prSet presAssocID="{86AA8CAC-73E8-40C2-89D9-0DF74AC603FD}" presName="parentShp" presStyleLbl="node1" presStyleIdx="0" presStyleCnt="1">
        <dgm:presLayoutVars>
          <dgm:bulletEnabled val="1"/>
        </dgm:presLayoutVars>
      </dgm:prSet>
      <dgm:spPr/>
    </dgm:pt>
    <dgm:pt modelId="{5B83B0C0-193D-46B0-9BD1-D86A8F3FBD0A}" type="pres">
      <dgm:prSet presAssocID="{86AA8CAC-73E8-40C2-89D9-0DF74AC603FD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4C554402-7B06-4367-B6E2-FBF818C7E393}" type="presOf" srcId="{2467674D-B4C3-4116-B51D-DEDDF92C60E3}" destId="{5B83B0C0-193D-46B0-9BD1-D86A8F3FBD0A}" srcOrd="0" destOrd="1" presId="urn:microsoft.com/office/officeart/2005/8/layout/vList6"/>
    <dgm:cxn modelId="{9AB71D1F-8C05-4BA8-AEA6-2A8F010C9105}" type="presOf" srcId="{20A98F2D-16B6-4498-9D1D-5DFD823947B1}" destId="{5B83B0C0-193D-46B0-9BD1-D86A8F3FBD0A}" srcOrd="0" destOrd="3" presId="urn:microsoft.com/office/officeart/2005/8/layout/vList6"/>
    <dgm:cxn modelId="{15B3452A-2156-4709-9880-92E1C48E13DB}" type="presOf" srcId="{2889D33D-E11D-46F5-A0CE-BA6715764523}" destId="{B6AE4C9C-DEA2-4650-94FD-6A2F3B72FB07}" srcOrd="0" destOrd="0" presId="urn:microsoft.com/office/officeart/2005/8/layout/vList6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A5778136-1233-4BEF-87C3-E9652EBBA70B}" type="presOf" srcId="{EE867F4A-0033-47AF-B29D-EE1B6BDF16CA}" destId="{5B83B0C0-193D-46B0-9BD1-D86A8F3FBD0A}" srcOrd="0" destOrd="4" presId="urn:microsoft.com/office/officeart/2005/8/layout/vList6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B4793842-BBAC-4DA0-BF62-241AD84BD3EC}" type="presOf" srcId="{2EFBC7F2-2E43-4489-BBE8-B07AC501D855}" destId="{5B83B0C0-193D-46B0-9BD1-D86A8F3FBD0A}" srcOrd="0" destOrd="2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3AC2275A-FA0E-4988-98CA-892B953F73C6}" type="presOf" srcId="{B620518B-532B-409D-BA87-6ACB01F6E667}" destId="{5B83B0C0-193D-46B0-9BD1-D86A8F3FBD0A}" srcOrd="0" destOrd="5" presId="urn:microsoft.com/office/officeart/2005/8/layout/vList6"/>
    <dgm:cxn modelId="{0DE546BC-78A1-4A7E-89F6-AB7B96CF0A63}" type="presOf" srcId="{ECDBE29E-34FF-44B1-8E2D-08AC048CA22D}" destId="{5B83B0C0-193D-46B0-9BD1-D86A8F3FBD0A}" srcOrd="0" destOrd="0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DD0675D4-6398-422C-AC0F-6FA68C62FE1C}" type="presOf" srcId="{86AA8CAC-73E8-40C2-89D9-0DF74AC603FD}" destId="{A0E4C50E-929F-4F01-9E4E-DF7551C83063}" srcOrd="0" destOrd="0" presId="urn:microsoft.com/office/officeart/2005/8/layout/vList6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9DB4EDEF-D688-461C-97EA-1A0C1BF9B94E}" type="presParOf" srcId="{B6AE4C9C-DEA2-4650-94FD-6A2F3B72FB07}" destId="{DE6D45B4-8463-4053-9A2E-7779DC269FBA}" srcOrd="0" destOrd="0" presId="urn:microsoft.com/office/officeart/2005/8/layout/vList6"/>
    <dgm:cxn modelId="{B60B8487-ACAE-4DEB-A288-8BDEECFD3776}" type="presParOf" srcId="{DE6D45B4-8463-4053-9A2E-7779DC269FBA}" destId="{A0E4C50E-929F-4F01-9E4E-DF7551C83063}" srcOrd="0" destOrd="0" presId="urn:microsoft.com/office/officeart/2005/8/layout/vList6"/>
    <dgm:cxn modelId="{BECA1013-BC96-4E95-985B-03706EC5FF68}" type="presParOf" srcId="{DE6D45B4-8463-4053-9A2E-7779DC269FBA}" destId="{5B83B0C0-193D-46B0-9BD1-D86A8F3FBD0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3413760" cy="3614738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ru-RU">
              <a:latin typeface="Calibri"/>
              <a:ea typeface="+mn-ea"/>
              <a:cs typeface="+mn-cs"/>
            </a:rPr>
            <a:t>ПРОЕКТ БЮДЖЕТА НА 2021 </a:t>
          </a:r>
          <a:r>
            <a:rPr lang="ru-RU" b="0" i="0">
              <a:latin typeface="Calibri"/>
              <a:ea typeface="+mn-ea"/>
              <a:cs typeface="+mn-cs"/>
            </a:rPr>
            <a:t>ГОД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latin typeface="Calibri"/>
              <a:ea typeface="+mn-ea"/>
              <a:cs typeface="+mn-cs"/>
            </a:rPr>
            <a:t> </a:t>
          </a:r>
          <a:r>
            <a:rPr lang="ru-RU">
              <a:latin typeface="Calibri"/>
              <a:ea typeface="+mn-ea"/>
              <a:cs typeface="+mn-cs"/>
            </a:rPr>
            <a:t>4922,5 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безвозмездные поступления 7039,8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непрограмные 4273,9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программные 7688,4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459D7B97-418E-434C-8C9E-03734B939CCD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833D5D3D-B4A5-4ED0-B172-8C94B36EB273}" type="pres">
      <dgm:prSet presAssocID="{86AA8CAC-73E8-40C2-89D9-0DF74AC603FD}" presName="linNode" presStyleCnt="0"/>
      <dgm:spPr/>
    </dgm:pt>
    <dgm:pt modelId="{DF641B9E-67AF-43FD-B4FA-B5B18AC9200B}" type="pres">
      <dgm:prSet presAssocID="{86AA8CAC-73E8-40C2-89D9-0DF74AC603FD}" presName="parentShp" presStyleLbl="node1" presStyleIdx="0" presStyleCnt="1" custLinFactNeighborX="-1167" custLinFactNeighborY="-1318">
        <dgm:presLayoutVars>
          <dgm:bulletEnabled val="1"/>
        </dgm:presLayoutVars>
      </dgm:prSet>
      <dgm:spPr/>
    </dgm:pt>
    <dgm:pt modelId="{352189BF-023F-4FFC-A37F-C5034607081A}" type="pres">
      <dgm:prSet presAssocID="{86AA8CAC-73E8-40C2-89D9-0DF74AC603FD}" presName="childShp" presStyleLbl="bgAccFollowNode1" presStyleIdx="0" presStyleCnt="1" custLinFactNeighborX="12852" custLinFactNeighborY="1914">
        <dgm:presLayoutVars>
          <dgm:bulletEnabled val="1"/>
        </dgm:presLayoutVars>
      </dgm:prSet>
      <dgm:spPr/>
    </dgm:pt>
  </dgm:ptLst>
  <dgm:cxnLst>
    <dgm:cxn modelId="{DC5E2C07-0A66-4F4B-A067-F0E5DC4E489D}" type="presOf" srcId="{2EFBC7F2-2E43-4489-BBE8-B07AC501D855}" destId="{352189BF-023F-4FFC-A37F-C5034607081A}" srcOrd="0" destOrd="2" presId="urn:microsoft.com/office/officeart/2005/8/layout/vList6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8F98942-62C1-404F-996E-87AEFEC1C8CE}" type="presOf" srcId="{2889D33D-E11D-46F5-A0CE-BA6715764523}" destId="{459D7B97-418E-434C-8C9E-03734B939CCD}" srcOrd="0" destOrd="0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07980A50-8151-40B8-88CE-B2FF09B90EEA}" type="presOf" srcId="{EE867F4A-0033-47AF-B29D-EE1B6BDF16CA}" destId="{352189BF-023F-4FFC-A37F-C5034607081A}" srcOrd="0" destOrd="4" presId="urn:microsoft.com/office/officeart/2005/8/layout/vList6"/>
    <dgm:cxn modelId="{9656CF8A-87CC-4A4C-B777-9F8E379B8D92}" type="presOf" srcId="{B620518B-532B-409D-BA87-6ACB01F6E667}" destId="{352189BF-023F-4FFC-A37F-C5034607081A}" srcOrd="0" destOrd="5" presId="urn:microsoft.com/office/officeart/2005/8/layout/vList6"/>
    <dgm:cxn modelId="{04909FA6-BB58-4A41-A92C-8D1CAE57C39E}" type="presOf" srcId="{2467674D-B4C3-4116-B51D-DEDDF92C60E3}" destId="{352189BF-023F-4FFC-A37F-C5034607081A}" srcOrd="0" destOrd="1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3C241AD9-F1D2-41D9-823C-0FE2C3804197}" type="presOf" srcId="{86AA8CAC-73E8-40C2-89D9-0DF74AC603FD}" destId="{DF641B9E-67AF-43FD-B4FA-B5B18AC9200B}" srcOrd="0" destOrd="0" presId="urn:microsoft.com/office/officeart/2005/8/layout/vList6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4C93F3F2-F828-4B0C-B1F6-1CF5BB1CA337}" type="presOf" srcId="{20A98F2D-16B6-4498-9D1D-5DFD823947B1}" destId="{352189BF-023F-4FFC-A37F-C5034607081A}" srcOrd="0" destOrd="3" presId="urn:microsoft.com/office/officeart/2005/8/layout/vList6"/>
    <dgm:cxn modelId="{C554F6FD-469B-4104-A8A2-6C9BDDFA0E25}" type="presOf" srcId="{ECDBE29E-34FF-44B1-8E2D-08AC048CA22D}" destId="{352189BF-023F-4FFC-A37F-C5034607081A}" srcOrd="0" destOrd="0" presId="urn:microsoft.com/office/officeart/2005/8/layout/vList6"/>
    <dgm:cxn modelId="{F2C7A1F2-14B6-4E5D-BDDE-5937B847FA82}" type="presParOf" srcId="{459D7B97-418E-434C-8C9E-03734B939CCD}" destId="{833D5D3D-B4A5-4ED0-B172-8C94B36EB273}" srcOrd="0" destOrd="0" presId="urn:microsoft.com/office/officeart/2005/8/layout/vList6"/>
    <dgm:cxn modelId="{2D536D6F-0547-4218-B9A3-BDF1F4450159}" type="presParOf" srcId="{833D5D3D-B4A5-4ED0-B172-8C94B36EB273}" destId="{DF641B9E-67AF-43FD-B4FA-B5B18AC9200B}" srcOrd="0" destOrd="0" presId="urn:microsoft.com/office/officeart/2005/8/layout/vList6"/>
    <dgm:cxn modelId="{6E67C0C8-7C07-42DD-B0DA-AA13D0F0CA98}" type="presParOf" srcId="{833D5D3D-B4A5-4ED0-B172-8C94B36EB273}" destId="{352189BF-023F-4FFC-A37F-C503460708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vList6" loCatId="list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3413760" cy="3614738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ru-RU">
              <a:latin typeface="Calibri"/>
              <a:ea typeface="+mn-ea"/>
              <a:cs typeface="+mn-cs"/>
            </a:rPr>
            <a:t>ПРОЕКТ БЮДЖЕТА  НА 2022 ГОД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 dirty="0"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latin typeface="Calibri"/>
              <a:ea typeface="+mn-ea"/>
              <a:cs typeface="+mn-cs"/>
            </a:rPr>
            <a:t> </a:t>
          </a:r>
          <a:r>
            <a:rPr lang="ru-RU" dirty="0">
              <a:latin typeface="Calibri"/>
              <a:ea typeface="+mn-ea"/>
              <a:cs typeface="+mn-cs"/>
            </a:rPr>
            <a:t>4978,0 </a:t>
          </a:r>
          <a:r>
            <a:rPr lang="ru-RU" dirty="0" err="1">
              <a:latin typeface="Calibri"/>
              <a:ea typeface="+mn-ea"/>
              <a:cs typeface="+mn-cs"/>
            </a:rPr>
            <a:t>тыс.руб</a:t>
          </a:r>
          <a:r>
            <a:rPr lang="ru-RU" dirty="0">
              <a:latin typeface="Calibri"/>
              <a:ea typeface="+mn-ea"/>
              <a:cs typeface="+mn-cs"/>
            </a:rPr>
            <a:t>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безвозмездные поступления 12635,6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непрограмные 3539,5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3413760" y="0"/>
          <a:ext cx="5120640" cy="3614738"/>
        </a:xfrm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pPr>
            <a:buChar char="•"/>
          </a:pPr>
          <a:r>
            <a:rPr lang="ru-RU">
              <a:latin typeface="Calibri"/>
              <a:ea typeface="+mn-ea"/>
              <a:cs typeface="+mn-cs"/>
            </a:rPr>
            <a:t>программные 14074,1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D460EF89-5789-4E1C-A455-E0E10DFBD20B}" type="pres">
      <dgm:prSet presAssocID="{2889D33D-E11D-46F5-A0CE-BA6715764523}" presName="Name0" presStyleCnt="0">
        <dgm:presLayoutVars>
          <dgm:dir/>
          <dgm:animLvl val="lvl"/>
          <dgm:resizeHandles/>
        </dgm:presLayoutVars>
      </dgm:prSet>
      <dgm:spPr/>
    </dgm:pt>
    <dgm:pt modelId="{8A502B0E-FA69-4E00-A701-2EE4268026BD}" type="pres">
      <dgm:prSet presAssocID="{86AA8CAC-73E8-40C2-89D9-0DF74AC603FD}" presName="linNode" presStyleCnt="0"/>
      <dgm:spPr/>
    </dgm:pt>
    <dgm:pt modelId="{75CFF677-6944-424C-98B7-8566CD8DCD08}" type="pres">
      <dgm:prSet presAssocID="{86AA8CAC-73E8-40C2-89D9-0DF74AC603FD}" presName="parentShp" presStyleLbl="node1" presStyleIdx="0" presStyleCnt="1">
        <dgm:presLayoutVars>
          <dgm:bulletEnabled val="1"/>
        </dgm:presLayoutVars>
      </dgm:prSet>
      <dgm:spPr/>
    </dgm:pt>
    <dgm:pt modelId="{A10B4F3E-BF55-4629-992E-06738B16A749}" type="pres">
      <dgm:prSet presAssocID="{86AA8CAC-73E8-40C2-89D9-0DF74AC603FD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DA611A35-154E-4E28-8943-96F374426798}" type="presOf" srcId="{86AA8CAC-73E8-40C2-89D9-0DF74AC603FD}" destId="{75CFF677-6944-424C-98B7-8566CD8DCD08}" srcOrd="0" destOrd="0" presId="urn:microsoft.com/office/officeart/2005/8/layout/vList6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A0FB3D3D-FD2E-4A80-937B-B98A5B4A866E}" type="presOf" srcId="{ECDBE29E-34FF-44B1-8E2D-08AC048CA22D}" destId="{A10B4F3E-BF55-4629-992E-06738B16A749}" srcOrd="0" destOrd="0" presId="urn:microsoft.com/office/officeart/2005/8/layout/vList6"/>
    <dgm:cxn modelId="{DEF5315F-2E91-46C7-AA70-905BBFE04A52}" type="presOf" srcId="{2467674D-B4C3-4116-B51D-DEDDF92C60E3}" destId="{A10B4F3E-BF55-4629-992E-06738B16A749}" srcOrd="0" destOrd="1" presId="urn:microsoft.com/office/officeart/2005/8/layout/vList6"/>
    <dgm:cxn modelId="{A2CAF043-0960-4852-B7DD-A91701A9E3FC}" type="presOf" srcId="{2EFBC7F2-2E43-4489-BBE8-B07AC501D855}" destId="{A10B4F3E-BF55-4629-992E-06738B16A749}" srcOrd="0" destOrd="2" presId="urn:microsoft.com/office/officeart/2005/8/layout/vList6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DDF32BA1-9431-4DBF-A323-2D1E5A3E3BAD}" type="presOf" srcId="{20A98F2D-16B6-4498-9D1D-5DFD823947B1}" destId="{A10B4F3E-BF55-4629-992E-06738B16A749}" srcOrd="0" destOrd="3" presId="urn:microsoft.com/office/officeart/2005/8/layout/vList6"/>
    <dgm:cxn modelId="{418585B5-926E-4082-9910-F3EBED31B544}" type="presOf" srcId="{2889D33D-E11D-46F5-A0CE-BA6715764523}" destId="{D460EF89-5789-4E1C-A455-E0E10DFBD20B}" srcOrd="0" destOrd="0" presId="urn:microsoft.com/office/officeart/2005/8/layout/vList6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EF6783DF-C55F-44A8-A2BD-8BE699515CDB}" type="presOf" srcId="{EE867F4A-0033-47AF-B29D-EE1B6BDF16CA}" destId="{A10B4F3E-BF55-4629-992E-06738B16A749}" srcOrd="0" destOrd="4" presId="urn:microsoft.com/office/officeart/2005/8/layout/vList6"/>
    <dgm:cxn modelId="{6375E3E1-07E1-4670-A783-7A94A5F11F53}" type="presOf" srcId="{B620518B-532B-409D-BA87-6ACB01F6E667}" destId="{A10B4F3E-BF55-4629-992E-06738B16A749}" srcOrd="0" destOrd="5" presId="urn:microsoft.com/office/officeart/2005/8/layout/vList6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8BDB511C-D3BE-4036-ACF0-1B4C7A62E480}" type="presParOf" srcId="{D460EF89-5789-4E1C-A455-E0E10DFBD20B}" destId="{8A502B0E-FA69-4E00-A701-2EE4268026BD}" srcOrd="0" destOrd="0" presId="urn:microsoft.com/office/officeart/2005/8/layout/vList6"/>
    <dgm:cxn modelId="{D9B2F310-4567-4F32-B69F-7F160B5C2C84}" type="presParOf" srcId="{8A502B0E-FA69-4E00-A701-2EE4268026BD}" destId="{75CFF677-6944-424C-98B7-8566CD8DCD08}" srcOrd="0" destOrd="0" presId="urn:microsoft.com/office/officeart/2005/8/layout/vList6"/>
    <dgm:cxn modelId="{8F44CDF9-DC07-4495-B70A-DCDE51FC8559}" type="presParOf" srcId="{8A502B0E-FA69-4E00-A701-2EE4268026BD}" destId="{A10B4F3E-BF55-4629-992E-06738B16A7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98A75-AF04-4F15-A40E-31C727D76F58}">
      <dsp:nvSpPr>
        <dsp:cNvPr id="0" name=""/>
        <dsp:cNvSpPr/>
      </dsp:nvSpPr>
      <dsp:spPr>
        <a:xfrm>
          <a:off x="3700437" y="0"/>
          <a:ext cx="5550655" cy="608776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Бюджетное послание Президента РФ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Прогноз социально-экономического развития поселения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/>
            <a:t>Основные направления бюджетной и налоговой политики поселения на 20</a:t>
          </a:r>
          <a:r>
            <a:rPr lang="en-US" sz="2000" b="0" kern="1200"/>
            <a:t>20</a:t>
          </a:r>
          <a:r>
            <a:rPr lang="ru-RU" sz="2000" b="0" kern="1200"/>
            <a:t>-20</a:t>
          </a:r>
          <a:r>
            <a:rPr lang="en-US" sz="2000" b="0" kern="1200"/>
            <a:t>22</a:t>
          </a:r>
          <a:r>
            <a:rPr lang="ru-RU" sz="2000" b="0" kern="1200"/>
            <a:t> годы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/>
            <a:t>Муниципальные программы  поселения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0" kern="1200"/>
            <a:t>Бюджетный прогноз Истоминского сельского поселения</a:t>
          </a:r>
        </a:p>
      </dsp:txBody>
      <dsp:txXfrm>
        <a:off x="3700437" y="760970"/>
        <a:ext cx="3469159" cy="4565822"/>
      </dsp:txXfrm>
    </dsp:sp>
    <dsp:sp modelId="{2B4F9FCD-860D-486F-B1D0-E562A6005D47}">
      <dsp:nvSpPr>
        <dsp:cNvPr id="0" name=""/>
        <dsp:cNvSpPr/>
      </dsp:nvSpPr>
      <dsp:spPr>
        <a:xfrm>
          <a:off x="0" y="0"/>
          <a:ext cx="3700437" cy="60877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Основы формирования бюджета Истоминского сельского поселения на 20</a:t>
          </a:r>
          <a:r>
            <a:rPr lang="en-US" sz="3000" kern="1200"/>
            <a:t>20</a:t>
          </a:r>
          <a:r>
            <a:rPr lang="ru-RU" sz="3000" kern="1200"/>
            <a:t> год и плановый период 20</a:t>
          </a:r>
          <a:r>
            <a:rPr lang="en-US" sz="3000" kern="1200"/>
            <a:t>20</a:t>
          </a:r>
          <a:r>
            <a:rPr lang="ru-RU" sz="3000" kern="1200"/>
            <a:t> и </a:t>
          </a:r>
          <a:r>
            <a:rPr lang="en-US" sz="3000" kern="1200"/>
            <a:t>2022</a:t>
          </a:r>
          <a:r>
            <a:rPr lang="ru-RU" sz="3000" kern="1200"/>
            <a:t> годы</a:t>
          </a:r>
        </a:p>
      </dsp:txBody>
      <dsp:txXfrm>
        <a:off x="180640" y="180640"/>
        <a:ext cx="3339157" cy="5726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34FE4-E6AB-406E-810D-56D297365A56}">
      <dsp:nvSpPr>
        <dsp:cNvPr id="0" name=""/>
        <dsp:cNvSpPr/>
      </dsp:nvSpPr>
      <dsp:spPr>
        <a:xfrm>
          <a:off x="3522499" y="0"/>
          <a:ext cx="5283749" cy="6252520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/>
            <a:t>Повышение эффективности бюджетных расходов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kern="1200"/>
            <a:t>Повышение прозрачности бюджетных расходов</a:t>
          </a:r>
        </a:p>
      </dsp:txBody>
      <dsp:txXfrm>
        <a:off x="3522499" y="781565"/>
        <a:ext cx="3302343" cy="4689390"/>
      </dsp:txXfrm>
    </dsp:sp>
    <dsp:sp modelId="{BEB4DC5E-7B67-4AA3-B1AA-51EED3068EBF}">
      <dsp:nvSpPr>
        <dsp:cNvPr id="0" name=""/>
        <dsp:cNvSpPr/>
      </dsp:nvSpPr>
      <dsp:spPr>
        <a:xfrm>
          <a:off x="0" y="0"/>
          <a:ext cx="3522499" cy="6252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Бюджет Истоминского сельского поселения на 2020 год и плановый период 2021 и 2022 года направлен на решение следующих задач:</a:t>
          </a:r>
        </a:p>
      </dsp:txBody>
      <dsp:txXfrm>
        <a:off x="171954" y="171954"/>
        <a:ext cx="3178591" cy="59086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B0C0-193D-46B0-9BD1-D86A8F3FBD0A}">
      <dsp:nvSpPr>
        <dsp:cNvPr id="0" name=""/>
        <dsp:cNvSpPr/>
      </dsp:nvSpPr>
      <dsp:spPr>
        <a:xfrm>
          <a:off x="3426940" y="0"/>
          <a:ext cx="5140411" cy="571705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Доходы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налоговые и неналоговые4882,4</a:t>
          </a:r>
          <a:r>
            <a:rPr lang="en-US" sz="2200" kern="1200"/>
            <a:t> </a:t>
          </a:r>
          <a:r>
            <a:rPr lang="ru-RU" sz="2200" kern="1200"/>
            <a:t>тыс.руб.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безвозмездные поступления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13857,2 тыс.руб.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Расходы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программные 11</a:t>
          </a:r>
          <a:r>
            <a:rPr lang="en-US" sz="2200" kern="1200"/>
            <a:t>915</a:t>
          </a:r>
          <a:r>
            <a:rPr lang="ru-RU" sz="2200" kern="1200"/>
            <a:t>,9 тыс.руб.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/>
            <a:t>непрограмные 6823,7 тыс.руб.</a:t>
          </a:r>
        </a:p>
      </dsp:txBody>
      <dsp:txXfrm>
        <a:off x="3426940" y="714632"/>
        <a:ext cx="3212757" cy="4287795"/>
      </dsp:txXfrm>
    </dsp:sp>
    <dsp:sp modelId="{A0E4C50E-929F-4F01-9E4E-DF7551C83063}">
      <dsp:nvSpPr>
        <dsp:cNvPr id="0" name=""/>
        <dsp:cNvSpPr/>
      </dsp:nvSpPr>
      <dsp:spPr>
        <a:xfrm>
          <a:off x="0" y="0"/>
          <a:ext cx="3426940" cy="57170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ПРОЕКТ </a:t>
          </a:r>
        </a:p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/>
            <a:t>БЮДЖЕТ НА  2020 ГОД</a:t>
          </a:r>
        </a:p>
      </dsp:txBody>
      <dsp:txXfrm>
        <a:off x="167289" y="167289"/>
        <a:ext cx="3092362" cy="5382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189BF-023F-4FFC-A37F-C5034607081A}">
      <dsp:nvSpPr>
        <dsp:cNvPr id="0" name=""/>
        <dsp:cNvSpPr/>
      </dsp:nvSpPr>
      <dsp:spPr>
        <a:xfrm>
          <a:off x="3318011" y="0"/>
          <a:ext cx="4977018" cy="5525530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Доходы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200" kern="1200">
              <a:latin typeface="Calibri"/>
              <a:ea typeface="+mn-ea"/>
              <a:cs typeface="+mn-cs"/>
            </a:rPr>
            <a:t> </a:t>
          </a:r>
          <a:r>
            <a:rPr lang="ru-RU" sz="2200" kern="1200">
              <a:latin typeface="Calibri"/>
              <a:ea typeface="+mn-ea"/>
              <a:cs typeface="+mn-cs"/>
            </a:rPr>
            <a:t>4922,5 тыс.руб.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безвозмездные поступления 7039,8 тыс.руб.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Расходы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программные 7688,4 тыс.руб.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>
              <a:latin typeface="Calibri"/>
              <a:ea typeface="+mn-ea"/>
              <a:cs typeface="+mn-cs"/>
            </a:rPr>
            <a:t>непрограмные 4273,9 тыс.руб.</a:t>
          </a:r>
        </a:p>
      </dsp:txBody>
      <dsp:txXfrm>
        <a:off x="3318011" y="690691"/>
        <a:ext cx="3110636" cy="4144148"/>
      </dsp:txXfrm>
    </dsp:sp>
    <dsp:sp modelId="{DF641B9E-67AF-43FD-B4FA-B5B18AC9200B}">
      <dsp:nvSpPr>
        <dsp:cNvPr id="0" name=""/>
        <dsp:cNvSpPr/>
      </dsp:nvSpPr>
      <dsp:spPr>
        <a:xfrm>
          <a:off x="0" y="0"/>
          <a:ext cx="3318012" cy="552553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>
              <a:latin typeface="Calibri"/>
              <a:ea typeface="+mn-ea"/>
              <a:cs typeface="+mn-cs"/>
            </a:rPr>
            <a:t>ПРОЕКТ БЮДЖЕТА НА 2021 </a:t>
          </a:r>
          <a:r>
            <a:rPr lang="ru-RU" sz="4700" b="0" i="0" kern="1200">
              <a:latin typeface="Calibri"/>
              <a:ea typeface="+mn-ea"/>
              <a:cs typeface="+mn-cs"/>
            </a:rPr>
            <a:t>ГОД</a:t>
          </a:r>
        </a:p>
      </dsp:txBody>
      <dsp:txXfrm>
        <a:off x="161972" y="161972"/>
        <a:ext cx="2994068" cy="5201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B4F3E-BF55-4629-992E-06738B16A749}">
      <dsp:nvSpPr>
        <dsp:cNvPr id="0" name=""/>
        <dsp:cNvSpPr/>
      </dsp:nvSpPr>
      <dsp:spPr>
        <a:xfrm>
          <a:off x="3354258" y="0"/>
          <a:ext cx="5031387" cy="573971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>
              <a:latin typeface="Calibri"/>
              <a:ea typeface="+mn-ea"/>
              <a:cs typeface="+mn-cs"/>
            </a:rPr>
            <a:t>Доходы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300" kern="1200" dirty="0">
              <a:latin typeface="Calibri"/>
              <a:ea typeface="+mn-ea"/>
              <a:cs typeface="+mn-cs"/>
            </a:rPr>
            <a:t> </a:t>
          </a:r>
          <a:r>
            <a:rPr lang="ru-RU" sz="2300" kern="1200" dirty="0">
              <a:latin typeface="Calibri"/>
              <a:ea typeface="+mn-ea"/>
              <a:cs typeface="+mn-cs"/>
            </a:rPr>
            <a:t>4978,0 </a:t>
          </a:r>
          <a:r>
            <a:rPr lang="ru-RU" sz="2300" kern="1200" dirty="0" err="1">
              <a:latin typeface="Calibri"/>
              <a:ea typeface="+mn-ea"/>
              <a:cs typeface="+mn-cs"/>
            </a:rPr>
            <a:t>тыс.руб</a:t>
          </a:r>
          <a:r>
            <a:rPr lang="ru-RU" sz="2300" kern="1200" dirty="0">
              <a:latin typeface="Calibri"/>
              <a:ea typeface="+mn-ea"/>
              <a:cs typeface="+mn-cs"/>
            </a:rPr>
            <a:t>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>
              <a:latin typeface="Calibri"/>
              <a:ea typeface="+mn-ea"/>
              <a:cs typeface="+mn-cs"/>
            </a:rPr>
            <a:t>безвозмездные поступления 12635,6 тыс.руб.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>
              <a:latin typeface="Calibri"/>
              <a:ea typeface="+mn-ea"/>
              <a:cs typeface="+mn-cs"/>
            </a:rPr>
            <a:t>Расходы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>
              <a:latin typeface="Calibri"/>
              <a:ea typeface="+mn-ea"/>
              <a:cs typeface="+mn-cs"/>
            </a:rPr>
            <a:t>программные 14074,1 тыс.руб.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>
              <a:latin typeface="Calibri"/>
              <a:ea typeface="+mn-ea"/>
              <a:cs typeface="+mn-cs"/>
            </a:rPr>
            <a:t>непрограмные 3539,5 тыс.руб.</a:t>
          </a:r>
        </a:p>
      </dsp:txBody>
      <dsp:txXfrm>
        <a:off x="3354258" y="717464"/>
        <a:ext cx="3144617" cy="4304786"/>
      </dsp:txXfrm>
    </dsp:sp>
    <dsp:sp modelId="{75CFF677-6944-424C-98B7-8566CD8DCD08}">
      <dsp:nvSpPr>
        <dsp:cNvPr id="0" name=""/>
        <dsp:cNvSpPr/>
      </dsp:nvSpPr>
      <dsp:spPr>
        <a:xfrm>
          <a:off x="0" y="0"/>
          <a:ext cx="3354258" cy="573971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>
              <a:latin typeface="Calibri"/>
              <a:ea typeface="+mn-ea"/>
              <a:cs typeface="+mn-cs"/>
            </a:rPr>
            <a:t>ПРОЕКТ БЮДЖЕТА  НА 2022 ГОД</a:t>
          </a:r>
        </a:p>
      </dsp:txBody>
      <dsp:txXfrm>
        <a:off x="163741" y="163741"/>
        <a:ext cx="3026776" cy="541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8863F8-9800-4441-9BF3-7CD9DD7A2B25}"/>
              </a:ext>
            </a:extLst>
          </p:cNvPr>
          <p:cNvSpPr/>
          <p:nvPr/>
        </p:nvSpPr>
        <p:spPr>
          <a:xfrm>
            <a:off x="864973" y="354227"/>
            <a:ext cx="9086335" cy="4715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БЮДЖЕТА ИСТОМИНСКОГО СЕЛЬСКОГО ПОСЕЛЕНИЯ АКСАЙСКОГО РАЙОНА НА 2020 ГОД И НА ПЛАНОВЫЙ ПЕРИОД 2021 И 2022 ГОДЫ.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2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8"/>
    </mc:Choice>
    <mc:Fallback>
      <p:transition spd="slow" advTm="300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2E5D00-0C62-44D5-9D7A-FD8EE3266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05808"/>
              </p:ext>
            </p:extLst>
          </p:nvPr>
        </p:nvGraphicFramePr>
        <p:xfrm>
          <a:off x="181232" y="403654"/>
          <a:ext cx="9069860" cy="5841244"/>
        </p:xfrm>
        <a:graphic>
          <a:graphicData uri="http://schemas.openxmlformats.org/drawingml/2006/table">
            <a:tbl>
              <a:tblPr firstRow="1" firstCol="1" bandRow="1"/>
              <a:tblGrid>
                <a:gridCol w="364731">
                  <a:extLst>
                    <a:ext uri="{9D8B030D-6E8A-4147-A177-3AD203B41FA5}">
                      <a16:colId xmlns:a16="http://schemas.microsoft.com/office/drawing/2014/main" val="1880524936"/>
                    </a:ext>
                  </a:extLst>
                </a:gridCol>
                <a:gridCol w="4073367">
                  <a:extLst>
                    <a:ext uri="{9D8B030D-6E8A-4147-A177-3AD203B41FA5}">
                      <a16:colId xmlns:a16="http://schemas.microsoft.com/office/drawing/2014/main" val="3868086693"/>
                    </a:ext>
                  </a:extLst>
                </a:gridCol>
                <a:gridCol w="1129698">
                  <a:extLst>
                    <a:ext uri="{9D8B030D-6E8A-4147-A177-3AD203B41FA5}">
                      <a16:colId xmlns:a16="http://schemas.microsoft.com/office/drawing/2014/main" val="235714896"/>
                    </a:ext>
                  </a:extLst>
                </a:gridCol>
                <a:gridCol w="1420192">
                  <a:extLst>
                    <a:ext uri="{9D8B030D-6E8A-4147-A177-3AD203B41FA5}">
                      <a16:colId xmlns:a16="http://schemas.microsoft.com/office/drawing/2014/main" val="2147361015"/>
                    </a:ext>
                  </a:extLst>
                </a:gridCol>
                <a:gridCol w="1065143">
                  <a:extLst>
                    <a:ext uri="{9D8B030D-6E8A-4147-A177-3AD203B41FA5}">
                      <a16:colId xmlns:a16="http://schemas.microsoft.com/office/drawing/2014/main" val="915649054"/>
                    </a:ext>
                  </a:extLst>
                </a:gridCol>
                <a:gridCol w="1016729">
                  <a:extLst>
                    <a:ext uri="{9D8B030D-6E8A-4147-A177-3AD203B41FA5}">
                      <a16:colId xmlns:a16="http://schemas.microsoft.com/office/drawing/2014/main" val="168086511"/>
                    </a:ext>
                  </a:extLst>
                </a:gridCol>
              </a:tblGrid>
              <a:tr h="20566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Истоминского сельского поселения по муниципальным программам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83116"/>
                  </a:ext>
                </a:extLst>
              </a:tr>
              <a:tr h="199293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19070"/>
                  </a:ext>
                </a:extLst>
              </a:tr>
              <a:tr h="72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программы 2020 года в </a:t>
                      </a:r>
                      <a:r>
                        <a:rPr lang="ru-RU" sz="10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22660"/>
                  </a:ext>
                </a:extLst>
              </a:tr>
              <a:tr h="724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1 093,7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75898"/>
                  </a:ext>
                </a:extLst>
              </a:tr>
              <a:tr h="318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«Культура»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6 243,7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3332,4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507658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«Обеспечение качественными жилищно-коммунальными услугами населения»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043853"/>
                  </a:ext>
                </a:extLst>
              </a:tr>
              <a:tr h="28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«Развитие транспортной системы»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2 097,6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2213,0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8479,4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42493"/>
                  </a:ext>
                </a:extLst>
              </a:tr>
              <a:tr h="33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«Развитие физической культуры и спорта»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784985"/>
                  </a:ext>
                </a:extLst>
              </a:tr>
              <a:tr h="28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«Управление имуществом»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525086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2 129,5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34131"/>
                  </a:ext>
                </a:extLst>
              </a:tr>
              <a:tr h="41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55486"/>
                  </a:ext>
                </a:extLst>
              </a:tr>
              <a:tr h="20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11 915,9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7688,4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14074,1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581364"/>
                  </a:ext>
                </a:extLst>
              </a:tr>
              <a:tr h="29495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703726"/>
                  </a:ext>
                </a:extLst>
              </a:tr>
              <a:tr h="22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6 823,70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4 273,90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3539,5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63544"/>
                  </a:ext>
                </a:extLst>
              </a:tr>
              <a:tr h="22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 бюджета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18 739,60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11 962,30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17613,6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567893"/>
                  </a:ext>
                </a:extLst>
              </a:tr>
              <a:tr h="326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 в % к общему объему расходов бюджета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63,59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64,27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79,90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4" marR="3655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79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17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99"/>
    </mc:Choice>
    <mc:Fallback>
      <p:transition spd="slow" advTm="299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468319-0C4C-4DA5-882C-6279DCFAA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ВНИМАНИЕ.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55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3"/>
    </mc:Choice>
    <mc:Fallback>
      <p:transition spd="slow" advTm="210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4D4C068E-D9ED-4E53-BC53-74ED0FDCD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603089"/>
              </p:ext>
            </p:extLst>
          </p:nvPr>
        </p:nvGraphicFramePr>
        <p:xfrm>
          <a:off x="510746" y="593124"/>
          <a:ext cx="9251093" cy="608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97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20"/>
    </mc:Choice>
    <mc:Fallback>
      <p:transition spd="slow" advTm="25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A1D683A-F150-4D3E-BE6A-B7258F09D7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217188"/>
              </p:ext>
            </p:extLst>
          </p:nvPr>
        </p:nvGraphicFramePr>
        <p:xfrm>
          <a:off x="700215" y="263611"/>
          <a:ext cx="8806249" cy="625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33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4717557-833A-428D-AC57-DC7CD987B6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9557990"/>
              </p:ext>
            </p:extLst>
          </p:nvPr>
        </p:nvGraphicFramePr>
        <p:xfrm>
          <a:off x="494270" y="436606"/>
          <a:ext cx="8567352" cy="571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87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7"/>
    </mc:Choice>
    <mc:Fallback>
      <p:transition spd="slow" advTm="220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B9C64C-DE48-415C-BC98-0C7B826D2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74546"/>
              </p:ext>
            </p:extLst>
          </p:nvPr>
        </p:nvGraphicFramePr>
        <p:xfrm>
          <a:off x="684213" y="685800"/>
          <a:ext cx="8295030" cy="5525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86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03"/>
    </mc:Choice>
    <mc:Fallback>
      <p:transition spd="slow" advTm="190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9819F4-2B3C-41DF-B874-188050FC63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416285"/>
              </p:ext>
            </p:extLst>
          </p:nvPr>
        </p:nvGraphicFramePr>
        <p:xfrm>
          <a:off x="684213" y="685800"/>
          <a:ext cx="8385646" cy="573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29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87"/>
    </mc:Choice>
    <mc:Fallback>
      <p:transition spd="slow" advTm="188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D7CA456-5E53-49DF-BD92-9EF6271CD7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250949"/>
              </p:ext>
            </p:extLst>
          </p:nvPr>
        </p:nvGraphicFramePr>
        <p:xfrm>
          <a:off x="420131" y="669327"/>
          <a:ext cx="8402594" cy="5459431"/>
        </p:xfrm>
        <a:graphic>
          <a:graphicData uri="http://schemas.openxmlformats.org/drawingml/2006/table">
            <a:tbl>
              <a:tblPr firstRow="1" firstCol="1" bandRow="1"/>
              <a:tblGrid>
                <a:gridCol w="3097426">
                  <a:extLst>
                    <a:ext uri="{9D8B030D-6E8A-4147-A177-3AD203B41FA5}">
                      <a16:colId xmlns:a16="http://schemas.microsoft.com/office/drawing/2014/main" val="2209317860"/>
                    </a:ext>
                  </a:extLst>
                </a:gridCol>
                <a:gridCol w="1779373">
                  <a:extLst>
                    <a:ext uri="{9D8B030D-6E8A-4147-A177-3AD203B41FA5}">
                      <a16:colId xmlns:a16="http://schemas.microsoft.com/office/drawing/2014/main" val="2213032359"/>
                    </a:ext>
                  </a:extLst>
                </a:gridCol>
                <a:gridCol w="1566820">
                  <a:extLst>
                    <a:ext uri="{9D8B030D-6E8A-4147-A177-3AD203B41FA5}">
                      <a16:colId xmlns:a16="http://schemas.microsoft.com/office/drawing/2014/main" val="2539550032"/>
                    </a:ext>
                  </a:extLst>
                </a:gridCol>
                <a:gridCol w="1958975">
                  <a:extLst>
                    <a:ext uri="{9D8B030D-6E8A-4147-A177-3AD203B41FA5}">
                      <a16:colId xmlns:a16="http://schemas.microsoft.com/office/drawing/2014/main" val="2465012868"/>
                    </a:ext>
                  </a:extLst>
                </a:gridCol>
              </a:tblGrid>
              <a:tr h="48160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параметры проекта бюджета Истоминского сельского поселения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40795"/>
                  </a:ext>
                </a:extLst>
              </a:tr>
              <a:tr h="273343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78770"/>
                  </a:ext>
                </a:extLst>
              </a:tr>
              <a:tr h="2733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345832"/>
                  </a:ext>
                </a:extLst>
              </a:tr>
              <a:tr h="27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99280"/>
                  </a:ext>
                </a:extLst>
              </a:tr>
              <a:tr h="273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18739,6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11962,3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17613,6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317197"/>
                  </a:ext>
                </a:extLst>
              </a:tr>
              <a:tr h="431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2454"/>
                  </a:ext>
                </a:extLst>
              </a:tr>
              <a:tr h="74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4882,4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4922,5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4978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41930"/>
                  </a:ext>
                </a:extLst>
              </a:tr>
              <a:tr h="57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13857,2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7039,8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12635,6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87533"/>
                  </a:ext>
                </a:extLst>
              </a:tr>
              <a:tr h="273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18739,6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11962,3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17613,6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77229"/>
                  </a:ext>
                </a:extLst>
              </a:tr>
              <a:tr h="57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Дефицит (-), профицит (+),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788954"/>
                  </a:ext>
                </a:extLst>
              </a:tr>
              <a:tr h="506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 объему собственных доходов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94324"/>
                  </a:ext>
                </a:extLst>
              </a:tr>
              <a:tr h="52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Источники финансирования дефицита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7" marR="2911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440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8"/>
    </mc:Choice>
    <mc:Fallback>
      <p:transition spd="slow" advTm="248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3CCB17E-2DBA-447A-9F5A-3F62711BE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793769"/>
              </p:ext>
            </p:extLst>
          </p:nvPr>
        </p:nvGraphicFramePr>
        <p:xfrm>
          <a:off x="214184" y="238896"/>
          <a:ext cx="10247869" cy="6315797"/>
        </p:xfrm>
        <a:graphic>
          <a:graphicData uri="http://schemas.openxmlformats.org/drawingml/2006/table">
            <a:tbl>
              <a:tblPr firstRow="1" firstCol="1" bandRow="1"/>
              <a:tblGrid>
                <a:gridCol w="6071449">
                  <a:extLst>
                    <a:ext uri="{9D8B030D-6E8A-4147-A177-3AD203B41FA5}">
                      <a16:colId xmlns:a16="http://schemas.microsoft.com/office/drawing/2014/main" val="1084170745"/>
                    </a:ext>
                  </a:extLst>
                </a:gridCol>
                <a:gridCol w="1329197">
                  <a:extLst>
                    <a:ext uri="{9D8B030D-6E8A-4147-A177-3AD203B41FA5}">
                      <a16:colId xmlns:a16="http://schemas.microsoft.com/office/drawing/2014/main" val="1156284652"/>
                    </a:ext>
                  </a:extLst>
                </a:gridCol>
                <a:gridCol w="948851">
                  <a:extLst>
                    <a:ext uri="{9D8B030D-6E8A-4147-A177-3AD203B41FA5}">
                      <a16:colId xmlns:a16="http://schemas.microsoft.com/office/drawing/2014/main" val="1428399131"/>
                    </a:ext>
                  </a:extLst>
                </a:gridCol>
                <a:gridCol w="949521">
                  <a:extLst>
                    <a:ext uri="{9D8B030D-6E8A-4147-A177-3AD203B41FA5}">
                      <a16:colId xmlns:a16="http://schemas.microsoft.com/office/drawing/2014/main" val="1360127864"/>
                    </a:ext>
                  </a:extLst>
                </a:gridCol>
                <a:gridCol w="948851">
                  <a:extLst>
                    <a:ext uri="{9D8B030D-6E8A-4147-A177-3AD203B41FA5}">
                      <a16:colId xmlns:a16="http://schemas.microsoft.com/office/drawing/2014/main" val="4239907047"/>
                    </a:ext>
                  </a:extLst>
                </a:gridCol>
              </a:tblGrid>
              <a:tr h="222423">
                <a:tc>
                  <a:txBody>
                    <a:bodyPr/>
                    <a:lstStyle/>
                    <a:p>
                      <a:endParaRPr lang="ru-RU" sz="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21500"/>
                  </a:ext>
                </a:extLst>
              </a:tr>
              <a:tr h="24086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проекта бюджета Истоминского сельского поселения Аксайского района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94726"/>
                  </a:ext>
                </a:extLst>
              </a:tr>
              <a:tr h="199626">
                <a:tc>
                  <a:txBody>
                    <a:bodyPr/>
                    <a:lstStyle/>
                    <a:p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48146"/>
                  </a:ext>
                </a:extLst>
              </a:tr>
              <a:tr h="796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бюджет 2018 года (РСД №144 от 25.12.2018г.)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2019 год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283030"/>
                  </a:ext>
                </a:extLst>
              </a:tr>
              <a:tr h="199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9729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всего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17657,0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18 739,6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11962,3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17613,6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223420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5562,4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4 882,4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4922,5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4 978,0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947103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1072,2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473409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1072,2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932,6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983,6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43998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437,3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525,9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546,9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568,8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50129"/>
                  </a:ext>
                </a:extLst>
              </a:tr>
              <a:tr h="202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3652,0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3 043,9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3047,5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3 054,8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33618"/>
                  </a:ext>
                </a:extLst>
              </a:tr>
              <a:tr h="202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512,8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23719"/>
                  </a:ext>
                </a:extLst>
              </a:tr>
              <a:tr h="202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3288,5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2 542,0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2 542,0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28027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092187"/>
                  </a:ext>
                </a:extLst>
              </a:tr>
              <a:tr h="412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368,5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86136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32175"/>
                  </a:ext>
                </a:extLst>
              </a:tr>
              <a:tr h="221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прожи материальных и нематериальных активов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997511"/>
                  </a:ext>
                </a:extLst>
              </a:tr>
              <a:tr h="221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25948"/>
                  </a:ext>
                </a:extLst>
              </a:tr>
              <a:tr h="221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0272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12094,6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13 857,2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7039,8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12 635,6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79743"/>
                  </a:ext>
                </a:extLst>
              </a:tr>
              <a:tr h="412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12094,6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13 857,2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7039,8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12635,6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77394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11407,8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11 501,4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4562,2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87661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70899"/>
                  </a:ext>
                </a:extLst>
              </a:tr>
              <a:tr h="231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478,4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2 147,6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8529,4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5" marR="3422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04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55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35"/>
    </mc:Choice>
    <mc:Fallback>
      <p:transition spd="slow" advTm="333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7D01E54-A8F0-4840-B527-166454A84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271790"/>
              </p:ext>
            </p:extLst>
          </p:nvPr>
        </p:nvGraphicFramePr>
        <p:xfrm>
          <a:off x="263611" y="205947"/>
          <a:ext cx="11392930" cy="6490221"/>
        </p:xfrm>
        <a:graphic>
          <a:graphicData uri="http://schemas.openxmlformats.org/drawingml/2006/table">
            <a:tbl>
              <a:tblPr firstRow="1" firstCol="1" bandRow="1"/>
              <a:tblGrid>
                <a:gridCol w="6582032">
                  <a:extLst>
                    <a:ext uri="{9D8B030D-6E8A-4147-A177-3AD203B41FA5}">
                      <a16:colId xmlns:a16="http://schemas.microsoft.com/office/drawing/2014/main" val="114485125"/>
                    </a:ext>
                  </a:extLst>
                </a:gridCol>
                <a:gridCol w="626076">
                  <a:extLst>
                    <a:ext uri="{9D8B030D-6E8A-4147-A177-3AD203B41FA5}">
                      <a16:colId xmlns:a16="http://schemas.microsoft.com/office/drawing/2014/main" val="1505865813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1456174592"/>
                    </a:ext>
                  </a:extLst>
                </a:gridCol>
                <a:gridCol w="823784">
                  <a:extLst>
                    <a:ext uri="{9D8B030D-6E8A-4147-A177-3AD203B41FA5}">
                      <a16:colId xmlns:a16="http://schemas.microsoft.com/office/drawing/2014/main" val="243053878"/>
                    </a:ext>
                  </a:extLst>
                </a:gridCol>
                <a:gridCol w="774356">
                  <a:extLst>
                    <a:ext uri="{9D8B030D-6E8A-4147-A177-3AD203B41FA5}">
                      <a16:colId xmlns:a16="http://schemas.microsoft.com/office/drawing/2014/main" val="510684986"/>
                    </a:ext>
                  </a:extLst>
                </a:gridCol>
                <a:gridCol w="601362">
                  <a:extLst>
                    <a:ext uri="{9D8B030D-6E8A-4147-A177-3AD203B41FA5}">
                      <a16:colId xmlns:a16="http://schemas.microsoft.com/office/drawing/2014/main" val="1202967344"/>
                    </a:ext>
                  </a:extLst>
                </a:gridCol>
                <a:gridCol w="667265">
                  <a:extLst>
                    <a:ext uri="{9D8B030D-6E8A-4147-A177-3AD203B41FA5}">
                      <a16:colId xmlns:a16="http://schemas.microsoft.com/office/drawing/2014/main" val="2114123516"/>
                    </a:ext>
                  </a:extLst>
                </a:gridCol>
                <a:gridCol w="700217">
                  <a:extLst>
                    <a:ext uri="{9D8B030D-6E8A-4147-A177-3AD203B41FA5}">
                      <a16:colId xmlns:a16="http://schemas.microsoft.com/office/drawing/2014/main" val="1284415481"/>
                    </a:ext>
                  </a:extLst>
                </a:gridCol>
              </a:tblGrid>
              <a:tr h="9275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проекта бюджета Истоминского сельского поселения по разделам и подразделам классификации расходов бюджетов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26609"/>
                  </a:ext>
                </a:extLst>
              </a:tr>
              <a:tr h="92757"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31384"/>
                  </a:ext>
                </a:extLst>
              </a:tr>
              <a:tr h="463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Рз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2018 года*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2019 год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прироста (снижения), %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2020 год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 год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329676"/>
                  </a:ext>
                </a:extLst>
              </a:tr>
              <a:tr h="92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5=4-3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6=4/3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41452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33346,9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18739,6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-14607,3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11962,3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17613,6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64494"/>
                  </a:ext>
                </a:extLst>
              </a:tr>
              <a:tr h="14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9642,0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6690,7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-2951,3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4009,5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3489,5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43733"/>
                  </a:ext>
                </a:extLst>
              </a:tr>
              <a:tr h="27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7141,5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6413,8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-727,7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3374,6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3015,7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2979"/>
                  </a:ext>
                </a:extLst>
              </a:tr>
              <a:tr h="16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1708"/>
                  </a:ext>
                </a:extLst>
              </a:tr>
              <a:tr h="129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378,4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4113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2486,0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257,9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-2228,1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475118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64229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738221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1093,7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55640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-32,2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847058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892,5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1093,7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588045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9619,4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2147,6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-7471,8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2263,0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8529,4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372"/>
                  </a:ext>
                </a:extLst>
              </a:tr>
              <a:tr h="16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Дорожное хозяйство (дорожные фонды)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9571,4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2097,6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-7473,8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2213,0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65171"/>
                  </a:ext>
                </a:extLst>
              </a:tr>
              <a:tr h="12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15803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2155,9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-2406,3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1069,3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1089,3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084470"/>
                  </a:ext>
                </a:extLst>
              </a:tr>
              <a:tr h="115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67346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-150,4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75509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4381,6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2119,5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-2262,1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1032,9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1052,9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69077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73349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вод"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0602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152512"/>
                  </a:ext>
                </a:extLst>
              </a:tr>
              <a:tr h="120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62613"/>
                  </a:ext>
                </a:extLst>
              </a:tr>
              <a:tr h="18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26843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6902,8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6243,7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-659,1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3233,1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3332,4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53033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6890,8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6243,7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-647,1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3233,1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3332,4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5098"/>
                  </a:ext>
                </a:extLst>
              </a:tr>
              <a:tr h="18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45348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578243"/>
                  </a:ext>
                </a:extLst>
              </a:tr>
              <a:tr h="148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99088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-258,8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91053"/>
                  </a:ext>
                </a:extLst>
              </a:tr>
              <a:tr h="129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868648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физической культуры и спорта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-218,8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9300"/>
                  </a:ext>
                </a:extLst>
              </a:tr>
              <a:tr h="26870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с учетом изменений, внесенных решением Собрания депутатов Истоминского сельского поселения от 31.10.2019 №184 «О внесении изменений в решение Собрания депутатов Истоминского сельского поселения от  № 144 «О бюджете Истоминского сельского поселения Аксайского района на 2019 год и на плановый период 2020 и 2021 годов»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184" marR="1918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03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69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92"/>
    </mc:Choice>
    <mc:Fallback>
      <p:transition spd="slow" advTm="2792"/>
    </mc:Fallback>
  </mc:AlternateContent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1232</Words>
  <Application>Microsoft Office PowerPoint</Application>
  <PresentationFormat>Широкоэкранный</PresentationFormat>
  <Paragraphs>531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Финансы</dc:creator>
  <cp:lastModifiedBy>Финансы</cp:lastModifiedBy>
  <cp:revision>4</cp:revision>
  <dcterms:created xsi:type="dcterms:W3CDTF">2020-05-28T09:22:00Z</dcterms:created>
  <dcterms:modified xsi:type="dcterms:W3CDTF">2020-05-28T09:42:13Z</dcterms:modified>
</cp:coreProperties>
</file>