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Доходов 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21282.9</c:v>
                </c:pt>
                <c:pt idx="1">
                  <c:v>18625</c:v>
                </c:pt>
                <c:pt idx="2">
                  <c:v>18587</c:v>
                </c:pt>
                <c:pt idx="3">
                  <c:v>32219.3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C-4ED1-BA3D-B0627EE431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всего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22149.5</c:v>
                </c:pt>
                <c:pt idx="1">
                  <c:v>17815.3</c:v>
                </c:pt>
                <c:pt idx="2">
                  <c:v>20464.599999999999</c:v>
                </c:pt>
                <c:pt idx="3">
                  <c:v>30087.9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C-4ED1-BA3D-B0627EE431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Дефицит(-) Профицит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-866.6</c:v>
                </c:pt>
                <c:pt idx="1">
                  <c:v>809.7</c:v>
                </c:pt>
                <c:pt idx="2">
                  <c:v>-1877.6</c:v>
                </c:pt>
                <c:pt idx="3">
                  <c:v>2131.4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C-4ED1-BA3D-B0627EE43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44053760"/>
        <c:axId val="149809024"/>
        <c:axId val="0"/>
      </c:bar3D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Доходов 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46213.7</c:v>
                </c:pt>
                <c:pt idx="1">
                  <c:v>21282.9</c:v>
                </c:pt>
                <c:pt idx="2">
                  <c:v>18625</c:v>
                </c:pt>
                <c:pt idx="3">
                  <c:v>18587</c:v>
                </c:pt>
                <c:pt idx="4">
                  <c:v>32219.3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6-4804-8A77-8F2891832B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36691.800000000003</c:v>
                </c:pt>
                <c:pt idx="1">
                  <c:v>10018.6</c:v>
                </c:pt>
                <c:pt idx="2">
                  <c:v>8609.6</c:v>
                </c:pt>
                <c:pt idx="3">
                  <c:v>8300.9</c:v>
                </c:pt>
                <c:pt idx="4">
                  <c:v>14438.9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86-4804-8A77-8F2891832B9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</a:ln>
              <a:effectLst/>
            </c:spPr>
            <c:trendlineType val="exp"/>
            <c:dispRSqr val="0"/>
            <c:dispEq val="0"/>
          </c:trendline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9521.9</c:v>
                </c:pt>
                <c:pt idx="1">
                  <c:v>11264.3</c:v>
                </c:pt>
                <c:pt idx="2">
                  <c:v>10015.4</c:v>
                </c:pt>
                <c:pt idx="3">
                  <c:v>10063.9</c:v>
                </c:pt>
                <c:pt idx="4">
                  <c:v>17780.400000000001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86-4804-8A77-8F2891832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расходов( тыс.руб.)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22149.5</c:v>
                </c:pt>
                <c:pt idx="1">
                  <c:v>17815.3</c:v>
                </c:pt>
                <c:pt idx="2">
                  <c:v>20464.599999999999</c:v>
                </c:pt>
                <c:pt idx="3">
                  <c:v>30087.9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8-4221-9032-BE9B6869AF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муниципальные программы (тыс.руб.)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14305.1</c:v>
                </c:pt>
                <c:pt idx="1">
                  <c:v>11058.9</c:v>
                </c:pt>
                <c:pt idx="2">
                  <c:v>12682.4</c:v>
                </c:pt>
                <c:pt idx="3">
                  <c:v>22464.2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A8-4221-9032-BE9B6869A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053760"/>
        <c:axId val="149809024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 расходов на муниципальные программы в общем объеме расходов поселения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64.599999999999994</c:v>
                </c:pt>
                <c:pt idx="1">
                  <c:v>62.1</c:v>
                </c:pt>
                <c:pt idx="2">
                  <c:v>62</c:v>
                </c:pt>
                <c:pt idx="3">
                  <c:v>74.7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A8-4221-9032-BE9B6869A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525824"/>
        <c:axId val="587532056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valAx>
        <c:axId val="5875320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525824"/>
        <c:crosses val="max"/>
        <c:crossBetween val="between"/>
      </c:valAx>
      <c:catAx>
        <c:axId val="58752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75320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 по муниципальным программам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14305.1</c:v>
                </c:pt>
                <c:pt idx="1">
                  <c:v>11058.9</c:v>
                </c:pt>
                <c:pt idx="2">
                  <c:v>12682.4</c:v>
                </c:pt>
                <c:pt idx="3">
                  <c:v>22464.2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D-4DA4-8DF1-D9030A7A53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1-5BAD-4DA4-8DF1-D9030A7A53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5BAD-4DA4-8DF1-D9030A7A536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5892.5</c:v>
                </c:pt>
                <c:pt idx="1">
                  <c:v>5166</c:v>
                </c:pt>
                <c:pt idx="2">
                  <c:v>6355.2</c:v>
                </c:pt>
                <c:pt idx="3">
                  <c:v>7812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AD-4DA4-8DF1-D9030A7A536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6928.5</c:v>
                </c:pt>
                <c:pt idx="1">
                  <c:v>3496.2</c:v>
                </c:pt>
                <c:pt idx="2">
                  <c:v>3975.6</c:v>
                </c:pt>
                <c:pt idx="3">
                  <c:v>11547.1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AD-4DA4-8DF1-D9030A7A536E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1484.1</c:v>
                </c:pt>
                <c:pt idx="1">
                  <c:v>2396.6999999999998</c:v>
                </c:pt>
                <c:pt idx="2">
                  <c:v>2351.6</c:v>
                </c:pt>
                <c:pt idx="3">
                  <c:v>3105.1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AD-4DA4-8DF1-D9030A7A536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</c:numRef>
          </c:val>
          <c:extLst>
            <c:ext xmlns:c16="http://schemas.microsoft.com/office/drawing/2014/chart" uri="{C3380CC4-5D6E-409C-BE32-E72D297353CC}">
              <c16:uniqueId val="{00000006-5BAD-4DA4-8DF1-D9030A7A536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</c:numRef>
          </c:val>
          <c:extLst>
            <c:ext xmlns:c16="http://schemas.microsoft.com/office/drawing/2014/chart" uri="{C3380CC4-5D6E-409C-BE32-E72D297353CC}">
              <c16:uniqueId val="{00000007-5BAD-4DA4-8DF1-D9030A7A53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(процент)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52.9</c:v>
                </c:pt>
                <c:pt idx="1">
                  <c:v>53.8</c:v>
                </c:pt>
                <c:pt idx="2">
                  <c:v>49.2</c:v>
                </c:pt>
                <c:pt idx="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5-4302-84DC-D793D31C83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</c:numRef>
          </c:val>
          <c:smooth val="0"/>
          <c:extLst>
            <c:ext xmlns:c16="http://schemas.microsoft.com/office/drawing/2014/chart" uri="{C3380CC4-5D6E-409C-BE32-E72D297353CC}">
              <c16:uniqueId val="{00000001-DE05-4302-84DC-D793D31C83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</c:numRef>
          </c:val>
          <c:smooth val="0"/>
          <c:extLst>
            <c:ext xmlns:c16="http://schemas.microsoft.com/office/drawing/2014/chart" uri="{C3380CC4-5D6E-409C-BE32-E72D297353CC}">
              <c16:uniqueId val="{00000002-DE05-4302-84DC-D793D31C83B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ln w="34925" cap="rnd">
              <a:solidFill>
                <a:schemeClr val="accent5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5">
                    <a:lumMod val="6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</c:numRef>
          </c:val>
          <c:smooth val="0"/>
          <c:extLst>
            <c:ext xmlns:c16="http://schemas.microsoft.com/office/drawing/2014/chart" uri="{C3380CC4-5D6E-409C-BE32-E72D297353CC}">
              <c16:uniqueId val="{00000003-DE05-4302-84DC-D793D31C83B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ln w="349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>
                    <a:lumMod val="80000"/>
                    <a:lumOff val="2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</c:numRef>
          </c:val>
          <c:smooth val="0"/>
          <c:extLst>
            <c:ext xmlns:c16="http://schemas.microsoft.com/office/drawing/2014/chart" uri="{C3380CC4-5D6E-409C-BE32-E72D297353CC}">
              <c16:uniqueId val="{00000004-DE05-4302-84DC-D793D31C83B3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Иные программы</c:v>
                </c:pt>
              </c:strCache>
            </c:strRef>
          </c:tx>
          <c:spPr>
            <a:ln w="349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>
                    <a:lumMod val="80000"/>
                    <a:lumOff val="2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</c:numRef>
          </c:val>
          <c:smooth val="0"/>
          <c:extLst>
            <c:ext xmlns:c16="http://schemas.microsoft.com/office/drawing/2014/chart" uri="{C3380CC4-5D6E-409C-BE32-E72D297353CC}">
              <c16:uniqueId val="{00000005-DE05-4302-84DC-D793D31C83B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</c:numRef>
          </c:val>
          <c:smooth val="0"/>
          <c:extLst>
            <c:ext xmlns:c16="http://schemas.microsoft.com/office/drawing/2014/chart" uri="{C3380CC4-5D6E-409C-BE32-E72D297353CC}">
              <c16:uniqueId val="{00000006-DE05-4302-84DC-D793D31C83B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ln w="34925" cap="rnd">
              <a:solidFill>
                <a:schemeClr val="accent3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>
                    <a:lumMod val="6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</c:numRef>
          </c:val>
          <c:smooth val="0"/>
          <c:extLst>
            <c:ext xmlns:c16="http://schemas.microsoft.com/office/drawing/2014/chart" uri="{C3380CC4-5D6E-409C-BE32-E72D297353CC}">
              <c16:uniqueId val="{00000007-DE05-4302-84DC-D793D31C83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4053760"/>
        <c:axId val="149809024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Утвержденный норматив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54.45</c:v>
                </c:pt>
                <c:pt idx="1">
                  <c:v>39.39</c:v>
                </c:pt>
                <c:pt idx="2">
                  <c:v>38.299999999999997</c:v>
                </c:pt>
                <c:pt idx="3">
                  <c:v>35.93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1-484A-8F6B-BEAA4A3906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1-A2B1-484A-8F6B-BEAA4A3906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A2B1-484A-8F6B-BEAA4A39065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</c:numRef>
          </c:val>
          <c:extLst>
            <c:ext xmlns:c16="http://schemas.microsoft.com/office/drawing/2014/chart" uri="{C3380CC4-5D6E-409C-BE32-E72D297353CC}">
              <c16:uniqueId val="{00000003-A2B1-484A-8F6B-BEAA4A39065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</c:numRef>
          </c:val>
          <c:extLst>
            <c:ext xmlns:c16="http://schemas.microsoft.com/office/drawing/2014/chart" uri="{C3380CC4-5D6E-409C-BE32-E72D297353CC}">
              <c16:uniqueId val="{00000004-A2B1-484A-8F6B-BEAA4A39065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>
                    <a:lumMod val="60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42.7</c:v>
                </c:pt>
                <c:pt idx="1">
                  <c:v>35.299999999999997</c:v>
                </c:pt>
                <c:pt idx="2">
                  <c:v>36.799999999999997</c:v>
                </c:pt>
                <c:pt idx="3">
                  <c:v>34.229999999999997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B1-484A-8F6B-BEAA4A39065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</c:numRef>
          </c:val>
          <c:extLst>
            <c:ext xmlns:c16="http://schemas.microsoft.com/office/drawing/2014/chart" uri="{C3380CC4-5D6E-409C-BE32-E72D297353CC}">
              <c16:uniqueId val="{00000007-A2B1-484A-8F6B-BEAA4A39065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</c:numRef>
          </c:val>
          <c:extLst>
            <c:ext xmlns:c16="http://schemas.microsoft.com/office/drawing/2014/chart" uri="{C3380CC4-5D6E-409C-BE32-E72D297353CC}">
              <c16:uniqueId val="{00000008-A2B1-484A-8F6B-BEAA4A3906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 w="28575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среднедушевого дохода (тыс.руб.)на 1 жителя поселения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5.2</c:v>
                </c:pt>
                <c:pt idx="1">
                  <c:v>4.5</c:v>
                </c:pt>
                <c:pt idx="2">
                  <c:v>4.5</c:v>
                </c:pt>
                <c:pt idx="3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6-41BD-9C44-425E3CB098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</c:numRef>
          </c:val>
          <c:smooth val="0"/>
          <c:extLst>
            <c:ext xmlns:c16="http://schemas.microsoft.com/office/drawing/2014/chart" uri="{C3380CC4-5D6E-409C-BE32-E72D297353CC}">
              <c16:uniqueId val="{00000001-E336-41BD-9C44-425E3CB098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</c:numRef>
          </c:val>
          <c:smooth val="0"/>
          <c:extLst>
            <c:ext xmlns:c16="http://schemas.microsoft.com/office/drawing/2014/chart" uri="{C3380CC4-5D6E-409C-BE32-E72D297353CC}">
              <c16:uniqueId val="{00000002-E336-41BD-9C44-425E3CB098B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</c:numRef>
          </c:val>
          <c:smooth val="0"/>
          <c:extLst>
            <c:ext xmlns:c16="http://schemas.microsoft.com/office/drawing/2014/chart" uri="{C3380CC4-5D6E-409C-BE32-E72D297353CC}">
              <c16:uniqueId val="{00000003-E336-41BD-9C44-425E3CB098B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</c:numRef>
          </c:val>
          <c:smooth val="0"/>
          <c:extLst>
            <c:ext xmlns:c16="http://schemas.microsoft.com/office/drawing/2014/chart" uri="{C3380CC4-5D6E-409C-BE32-E72D297353CC}">
              <c16:uniqueId val="{00000004-E336-41BD-9C44-425E3CB098B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ln w="34925" cap="rnd">
              <a:solidFill>
                <a:schemeClr val="accent2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>
                    <a:lumMod val="60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</c:numRef>
          </c:val>
          <c:smooth val="0"/>
          <c:extLst>
            <c:ext xmlns:c16="http://schemas.microsoft.com/office/drawing/2014/chart" uri="{C3380CC4-5D6E-409C-BE32-E72D297353CC}">
              <c16:uniqueId val="{00000006-E336-41BD-9C44-425E3CB098B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</c:numRef>
          </c:val>
          <c:smooth val="0"/>
          <c:extLst>
            <c:ext xmlns:c16="http://schemas.microsoft.com/office/drawing/2014/chart" uri="{C3380CC4-5D6E-409C-BE32-E72D297353CC}">
              <c16:uniqueId val="{00000007-E336-41BD-9C44-425E3CB098B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</c:numRef>
          </c:val>
          <c:smooth val="0"/>
          <c:extLst>
            <c:ext xmlns:c16="http://schemas.microsoft.com/office/drawing/2014/chart" uri="{C3380CC4-5D6E-409C-BE32-E72D297353CC}">
              <c16:uniqueId val="{00000008-E336-41BD-9C44-425E3CB098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4053760"/>
        <c:axId val="149809024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 w="28575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7B0483-61E7-488B-B7A3-7BFD407C93F5}"/>
              </a:ext>
            </a:extLst>
          </p:cNvPr>
          <p:cNvSpPr/>
          <p:nvPr/>
        </p:nvSpPr>
        <p:spPr>
          <a:xfrm>
            <a:off x="1178011" y="378941"/>
            <a:ext cx="7224584" cy="455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76275" algn="l"/>
              </a:tabLst>
            </a:pPr>
            <a:r>
              <a:rPr lang="ru-RU" sz="4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 ОБ ИСПОЛНЕНИИ БЮДЖЕТА 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76275" algn="l"/>
              </a:tabLst>
            </a:pPr>
            <a:r>
              <a:rPr lang="ru-RU" sz="4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ИСТОМИНСКОГО СЕЛЬСКОГО ПОСЕЛЕНИЯ АКСАЙСКОГО РАЙОНА  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76275" algn="l"/>
              </a:tabLst>
            </a:pPr>
            <a:r>
              <a:rPr lang="ru-RU" sz="4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2019 ГОД 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2"/>
    </mc:Choice>
    <mc:Fallback xmlns="">
      <p:transition spd="slow" advTm="26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81272E-C3F5-41F7-BB0E-D8379C3A3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4661"/>
            <a:ext cx="8881028" cy="164386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sz="18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УДЕЛЬНОГО ВЕСА МЕЖБЮДЖЕТНЫХ ТРАНСФЕРТОВ В ОБЩЕМ ОБЪЕМЕ РАСХОДОВ БЮДЖЕТА ИСТОМИНСКОГО СЕЛЬСКОГО ПОСЕЛЕНИЯ В 2016-2019 ГОДАХ.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A60F865-1CEF-4E69-BF9A-4D661588BE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710446"/>
              </p:ext>
            </p:extLst>
          </p:nvPr>
        </p:nvGraphicFramePr>
        <p:xfrm>
          <a:off x="493160" y="1623317"/>
          <a:ext cx="8881028" cy="4229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1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0"/>
    </mc:Choice>
    <mc:Fallback xmlns="">
      <p:transition spd="slow" advTm="476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88AC82-609B-472B-AE58-AFCD27550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564"/>
            <a:ext cx="9137882" cy="134591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ИСПОЛНЕНИЯ НОРМАТИВА НА СОДЕРЖАНИЕ ОРГАНОВ МЕСТНОГО САМОУПРАВЛЕНИЯ ИСТОМИНСКОГО СЕЛЬСКОГО ПОСЕЛЕНИЯ В 2016-2019 ГОДАХ.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B51B9AB-D771-4023-B8C9-FEAD7F85A0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8183049"/>
              </p:ext>
            </p:extLst>
          </p:nvPr>
        </p:nvGraphicFramePr>
        <p:xfrm>
          <a:off x="462337" y="1315092"/>
          <a:ext cx="9236467" cy="491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5"/>
    </mc:Choice>
    <mc:Fallback xmlns="">
      <p:transition spd="slow" advTm="397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E564FF-D27C-41ED-852E-E6FBA5F3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6580"/>
            <a:ext cx="8534400" cy="111988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СРЕДНЕДУШЕВОГО БЮДЖЕТНОГО ДОХОДА ИСТОМИНСКОГО СЕЛЬСКОГО ПОСЕЛЕНИЯ В 2016-2019 ГОДАХ.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C24B0A3-A8E6-456D-A494-0F85A51451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172968"/>
              </p:ext>
            </p:extLst>
          </p:nvPr>
        </p:nvGraphicFramePr>
        <p:xfrm>
          <a:off x="617838" y="1153297"/>
          <a:ext cx="9432324" cy="469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5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1"/>
    </mc:Choice>
    <mc:Fallback xmlns="">
      <p:transition spd="slow" advTm="395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46072C-3572-4E0D-B627-D3772F4F235C}"/>
              </a:ext>
            </a:extLst>
          </p:cNvPr>
          <p:cNvSpPr/>
          <p:nvPr/>
        </p:nvSpPr>
        <p:spPr>
          <a:xfrm>
            <a:off x="1609618" y="1232427"/>
            <a:ext cx="6096000" cy="18657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  <a:endParaRPr lang="ru-RU" sz="11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ВНИМАНИЕ.</a:t>
            </a:r>
            <a:endParaRPr lang="ru-RU" sz="11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0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7"/>
    </mc:Choice>
    <mc:Fallback xmlns="">
      <p:transition spd="slow" advTm="57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FB7B7D5-3E22-470B-88A6-588D033686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9454" y="1005018"/>
            <a:ext cx="9308445" cy="497269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D9767ED-6E79-486B-BA8E-D0E52A048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80087"/>
            <a:ext cx="8534400" cy="84849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БЮДЖЕТА ИСТОМИНСКОГО СЕЛЬСКОГО ПОСЕЛЕНИЯ 2016-2019 ГОДЫ</a:t>
            </a:r>
            <a:endParaRPr lang="ru-RU" i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7"/>
    </mc:Choice>
    <mc:Fallback xmlns="">
      <p:transition spd="slow" advTm="432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DE5960-C415-4EFA-9D48-47F963730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367321" cy="104025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ИСПОЛНЕНИЯ БЮДЖЕТА ИСТОМИНСКОГО СЕЛЬСКОГО ПОСЕЛЕНИЯ В 2016-2019 ГОДЫ</a:t>
            </a:r>
            <a:endParaRPr lang="ru-RU" sz="1800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439C320-AD32-4459-9439-23FF2CE588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1650382"/>
              </p:ext>
            </p:extLst>
          </p:nvPr>
        </p:nvGraphicFramePr>
        <p:xfrm>
          <a:off x="452063" y="1335640"/>
          <a:ext cx="9982574" cy="506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2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7"/>
    </mc:Choice>
    <mc:Fallback xmlns="">
      <p:transition spd="slow" advTm="41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C35776-B56A-493A-857B-FEB448A72CB6}"/>
              </a:ext>
            </a:extLst>
          </p:cNvPr>
          <p:cNvSpPr/>
          <p:nvPr/>
        </p:nvSpPr>
        <p:spPr>
          <a:xfrm>
            <a:off x="1532238" y="214184"/>
            <a:ext cx="7611762" cy="6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ПОСТУПЛЕНИЯ ДОХОДОВ В  БЮДЖЕТ ИСТОМИНСКОГО СЕЛЬСКОГО ПОСЕЛЕНИЯ В 2016-2019 ГОДАХ</a:t>
            </a:r>
            <a:endParaRPr lang="ru-RU" sz="16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F2C464-F92F-42B3-8A24-D764E32C4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8010"/>
              </p:ext>
            </p:extLst>
          </p:nvPr>
        </p:nvGraphicFramePr>
        <p:xfrm>
          <a:off x="345990" y="1300988"/>
          <a:ext cx="10231393" cy="5266799"/>
        </p:xfrm>
        <a:graphic>
          <a:graphicData uri="http://schemas.openxmlformats.org/drawingml/2006/table">
            <a:tbl>
              <a:tblPr firstRow="1" firstCol="1" bandRow="1"/>
              <a:tblGrid>
                <a:gridCol w="5427368">
                  <a:extLst>
                    <a:ext uri="{9D8B030D-6E8A-4147-A177-3AD203B41FA5}">
                      <a16:colId xmlns:a16="http://schemas.microsoft.com/office/drawing/2014/main" val="3829330482"/>
                    </a:ext>
                  </a:extLst>
                </a:gridCol>
                <a:gridCol w="1171452">
                  <a:extLst>
                    <a:ext uri="{9D8B030D-6E8A-4147-A177-3AD203B41FA5}">
                      <a16:colId xmlns:a16="http://schemas.microsoft.com/office/drawing/2014/main" val="3090580607"/>
                    </a:ext>
                  </a:extLst>
                </a:gridCol>
                <a:gridCol w="1288844">
                  <a:extLst>
                    <a:ext uri="{9D8B030D-6E8A-4147-A177-3AD203B41FA5}">
                      <a16:colId xmlns:a16="http://schemas.microsoft.com/office/drawing/2014/main" val="1519075672"/>
                    </a:ext>
                  </a:extLst>
                </a:gridCol>
                <a:gridCol w="1172277">
                  <a:extLst>
                    <a:ext uri="{9D8B030D-6E8A-4147-A177-3AD203B41FA5}">
                      <a16:colId xmlns:a16="http://schemas.microsoft.com/office/drawing/2014/main" val="3237669587"/>
                    </a:ext>
                  </a:extLst>
                </a:gridCol>
                <a:gridCol w="1171452">
                  <a:extLst>
                    <a:ext uri="{9D8B030D-6E8A-4147-A177-3AD203B41FA5}">
                      <a16:colId xmlns:a16="http://schemas.microsoft.com/office/drawing/2014/main" val="2074125"/>
                    </a:ext>
                  </a:extLst>
                </a:gridCol>
              </a:tblGrid>
              <a:tr h="509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 бюджета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2016год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65692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60089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21282,9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18625,0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18587,0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32219,3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39612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10018,6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8609,6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8300,9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14438,9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05981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2543,9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1132,4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1149,3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867,9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333308"/>
                  </a:ext>
                </a:extLst>
              </a:tr>
              <a:tr h="34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подакцизному товару (продукции) производимых на территории РФ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1429,0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18498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296,0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376,9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500,8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838,7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873287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673,8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536,3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53015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4688,6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6242,5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5699,1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11634,3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28556"/>
                  </a:ext>
                </a:extLst>
              </a:tr>
              <a:tr h="31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75586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65745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169,6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28869"/>
                  </a:ext>
                </a:extLst>
              </a:tr>
              <a:tr h="34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00249"/>
                  </a:ext>
                </a:extLst>
              </a:tr>
              <a:tr h="229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007922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11264,3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10015,4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10063,9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17780,4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768733"/>
                  </a:ext>
                </a:extLst>
              </a:tr>
              <a:tr h="34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7110,6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8 202.7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9207,8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11548,3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34070"/>
                  </a:ext>
                </a:extLst>
              </a:tr>
              <a:tr h="34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173.5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208,6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949032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3378,7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1639,3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663,2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6023,7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04118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75" marR="4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17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3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7"/>
    </mc:Choice>
    <mc:Fallback xmlns="">
      <p:transition spd="slow" advTm="504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18A4E0-EF98-4561-BC0F-198897F6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3569"/>
            <a:ext cx="8534400" cy="112034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ПОСТУПЛЕНИЯ ДОХОДОВ  В БЮДЖЕТ ИСТОМИНСКОГО СЕЛЬСКОГО ПОСЕЛЕНИЯ В 2016-2019 ГОДЫ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4BF7511-3885-4854-B3D2-BD8189D4C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400607"/>
              </p:ext>
            </p:extLst>
          </p:nvPr>
        </p:nvGraphicFramePr>
        <p:xfrm>
          <a:off x="502508" y="1004887"/>
          <a:ext cx="9127524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1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1"/>
    </mc:Choice>
    <mc:Fallback xmlns="">
      <p:transition spd="slow" advTm="519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C60FE9-C5E0-4E16-BDA9-FC2B3577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69870"/>
            <a:ext cx="8534400" cy="493731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2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БЮДЖЕТА ИСТОМИНСКОГО СЕЛЬСКОГО ПОСЕЛЕНИЯ В 2016-2019 ГОДАХ</a:t>
            </a:r>
            <a:endParaRPr lang="ru-RU" sz="7200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BBE601D-F154-497A-860E-ECB798A78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93117"/>
              </p:ext>
            </p:extLst>
          </p:nvPr>
        </p:nvGraphicFramePr>
        <p:xfrm>
          <a:off x="441789" y="1089061"/>
          <a:ext cx="9226193" cy="5222736"/>
        </p:xfrm>
        <a:graphic>
          <a:graphicData uri="http://schemas.openxmlformats.org/drawingml/2006/table">
            <a:tbl>
              <a:tblPr firstRow="1" firstCol="1" bandRow="1"/>
              <a:tblGrid>
                <a:gridCol w="4931241">
                  <a:extLst>
                    <a:ext uri="{9D8B030D-6E8A-4147-A177-3AD203B41FA5}">
                      <a16:colId xmlns:a16="http://schemas.microsoft.com/office/drawing/2014/main" val="95175142"/>
                    </a:ext>
                  </a:extLst>
                </a:gridCol>
                <a:gridCol w="1252379">
                  <a:extLst>
                    <a:ext uri="{9D8B030D-6E8A-4147-A177-3AD203B41FA5}">
                      <a16:colId xmlns:a16="http://schemas.microsoft.com/office/drawing/2014/main" val="2417861745"/>
                    </a:ext>
                  </a:extLst>
                </a:gridCol>
                <a:gridCol w="1163373">
                  <a:extLst>
                    <a:ext uri="{9D8B030D-6E8A-4147-A177-3AD203B41FA5}">
                      <a16:colId xmlns:a16="http://schemas.microsoft.com/office/drawing/2014/main" val="836924722"/>
                    </a:ext>
                  </a:extLst>
                </a:gridCol>
                <a:gridCol w="984102">
                  <a:extLst>
                    <a:ext uri="{9D8B030D-6E8A-4147-A177-3AD203B41FA5}">
                      <a16:colId xmlns:a16="http://schemas.microsoft.com/office/drawing/2014/main" val="3502547069"/>
                    </a:ext>
                  </a:extLst>
                </a:gridCol>
                <a:gridCol w="895098">
                  <a:extLst>
                    <a:ext uri="{9D8B030D-6E8A-4147-A177-3AD203B41FA5}">
                      <a16:colId xmlns:a16="http://schemas.microsoft.com/office/drawing/2014/main" val="1833577513"/>
                    </a:ext>
                  </a:extLst>
                </a:gridCol>
              </a:tblGrid>
              <a:tr h="55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бюджета 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2016год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 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 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90160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417757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22149,5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17815,3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87847"/>
                  </a:ext>
                </a:extLst>
              </a:tr>
              <a:tr h="35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7932,1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7813,8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8913,9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9783,8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868234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173,3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6612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1221,6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887,1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966,6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545620"/>
                  </a:ext>
                </a:extLst>
              </a:tr>
              <a:tr h="35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 в том числе: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1639,3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663,2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5923,7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75266"/>
                  </a:ext>
                </a:extLst>
              </a:tr>
              <a:tr h="3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(дорожный фонд)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60945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339704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в том числе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2462,5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1957,0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3565,1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4676,3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504472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92444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60479"/>
                  </a:ext>
                </a:extLst>
              </a:tr>
              <a:tr h="34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2345,9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1901,8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3507,0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077307"/>
                  </a:ext>
                </a:extLst>
              </a:tr>
              <a:tr h="25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среды, в том числе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550771"/>
                  </a:ext>
                </a:extLst>
              </a:tr>
              <a:tr h="25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12729"/>
                  </a:ext>
                </a:extLst>
              </a:tr>
              <a:tr h="35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8497"/>
                  </a:ext>
                </a:extLst>
              </a:tr>
              <a:tr h="35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5127,8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5976,9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7120,6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346614"/>
                  </a:ext>
                </a:extLst>
              </a:tr>
              <a:tr h="35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167,9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450212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 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 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 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 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8" marR="44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6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26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7"/>
    </mc:Choice>
    <mc:Fallback xmlns="">
      <p:transition spd="slow" advTm="457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BD1636-1DB4-4E76-8323-4FC47532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6581"/>
            <a:ext cx="8534400" cy="103769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1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НА МУНИЦИПАЛЬНЫЕ ПРОГРАММЫ БЮДЖЕТА ИСТОМИНСКОГО СЕЛЬСКОГО ПОСЕЛЕНИЯ В 2016-2019 ГОДАХ</a:t>
            </a:r>
            <a:endParaRPr lang="ru-RU" sz="21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A939197-67D9-45C0-A41A-33AEB184C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342084"/>
              </p:ext>
            </p:extLst>
          </p:nvPr>
        </p:nvGraphicFramePr>
        <p:xfrm>
          <a:off x="226031" y="1078786"/>
          <a:ext cx="10146710" cy="5669341"/>
        </p:xfrm>
        <a:graphic>
          <a:graphicData uri="http://schemas.openxmlformats.org/drawingml/2006/table">
            <a:tbl>
              <a:tblPr firstRow="1" firstCol="1" bandRow="1"/>
              <a:tblGrid>
                <a:gridCol w="5423243">
                  <a:extLst>
                    <a:ext uri="{9D8B030D-6E8A-4147-A177-3AD203B41FA5}">
                      <a16:colId xmlns:a16="http://schemas.microsoft.com/office/drawing/2014/main" val="3016851090"/>
                    </a:ext>
                  </a:extLst>
                </a:gridCol>
                <a:gridCol w="1377331">
                  <a:extLst>
                    <a:ext uri="{9D8B030D-6E8A-4147-A177-3AD203B41FA5}">
                      <a16:colId xmlns:a16="http://schemas.microsoft.com/office/drawing/2014/main" val="1447031211"/>
                    </a:ext>
                  </a:extLst>
                </a:gridCol>
                <a:gridCol w="1279446">
                  <a:extLst>
                    <a:ext uri="{9D8B030D-6E8A-4147-A177-3AD203B41FA5}">
                      <a16:colId xmlns:a16="http://schemas.microsoft.com/office/drawing/2014/main" val="1728377283"/>
                    </a:ext>
                  </a:extLst>
                </a:gridCol>
                <a:gridCol w="1082287">
                  <a:extLst>
                    <a:ext uri="{9D8B030D-6E8A-4147-A177-3AD203B41FA5}">
                      <a16:colId xmlns:a16="http://schemas.microsoft.com/office/drawing/2014/main" val="3634133424"/>
                    </a:ext>
                  </a:extLst>
                </a:gridCol>
                <a:gridCol w="984403">
                  <a:extLst>
                    <a:ext uri="{9D8B030D-6E8A-4147-A177-3AD203B41FA5}">
                      <a16:colId xmlns:a16="http://schemas.microsoft.com/office/drawing/2014/main" val="2483401346"/>
                    </a:ext>
                  </a:extLst>
                </a:gridCol>
              </a:tblGrid>
              <a:tr h="304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04239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22149,5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17815,3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96104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муниципальным программа всего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14305,1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11058,9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12682,4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22464,2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8809"/>
                  </a:ext>
                </a:extLst>
              </a:tr>
              <a:tr h="39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расходов муниципальных программ к общему объему расходов бюджета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74928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МУНИЦИПАЛЬНЫЕ ПРОГРАММЫ, в том числе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5892,5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5166,0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33962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4896,8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5862,9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6922,5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2271"/>
                  </a:ext>
                </a:extLst>
              </a:tr>
              <a:tr h="20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37307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985665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занятости населения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92372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568489"/>
                  </a:ext>
                </a:extLst>
              </a:tr>
              <a:tr h="39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ИНФРАСТРУКТУРННЫЕ МУНИЦИПАЛЬНЫЕ ПРОГРАММЫ, в том числе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6928,5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3496,2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3975,6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11547,1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25201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65387"/>
                  </a:ext>
                </a:extLst>
              </a:tr>
              <a:tr h="39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74558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благоустройство территории поселения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2288,7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1849,7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2681,8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307361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 и рационального природопользования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969059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96573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Градостроительная политика поселения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4455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379778"/>
                  </a:ext>
                </a:extLst>
              </a:tr>
              <a:tr h="22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МУНИЦИПАЛЬНЫЕ ПРОГРАММЫ, в том числе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1484,1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2396,7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2351,6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3105,1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62574"/>
                  </a:ext>
                </a:extLst>
              </a:tr>
              <a:tr h="22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 политика (Развитие муниципальная служба)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216626"/>
                  </a:ext>
                </a:extLst>
              </a:tr>
              <a:tr h="22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имуществом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801,3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1434,8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98258"/>
                  </a:ext>
                </a:extLst>
              </a:tr>
              <a:tr h="345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10450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общество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205,7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446,8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695,8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50508"/>
                  </a:ext>
                </a:extLst>
              </a:tr>
              <a:tr h="189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9" marR="4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06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7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6"/>
    </mc:Choice>
    <mc:Fallback xmlns="">
      <p:transition spd="slow" advTm="488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34FDF0-2081-4332-B19D-77330F5AB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5428"/>
            <a:ext cx="8534400" cy="1291309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НА МУНИЦИПАЛЬНЫЕ ПРОГРАММЫ В СОСТАВЕ ИСПОЛНЕНИЯ РАСХОДОВ БЮДЖЕТА ИСТОМИНСКОГО СЕЛЬСКОГО ПОСЕЛЕНИЯ С 2016-2019 ГОДЫ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065C6E7-DB28-4CE3-A262-72C3F3F8A2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8548295"/>
              </p:ext>
            </p:extLst>
          </p:nvPr>
        </p:nvGraphicFramePr>
        <p:xfrm>
          <a:off x="684212" y="1222625"/>
          <a:ext cx="8726916" cy="463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49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7"/>
    </mc:Choice>
    <mc:Fallback xmlns="">
      <p:transition spd="slow" advTm="444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E87EA5-7FEB-46F3-A29F-6246CC561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5758"/>
            <a:ext cx="8534400" cy="144865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МУНИЦИПАЛЬНЫХ ПРОГРАММ ПО НАПРАВЛЕННОСТИ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БЮДЖЕТ ИСТОМИНСКОГО СЕЛЬСКОГО ПОСЕЛЕНИЯ</a:t>
            </a:r>
            <a:endParaRPr lang="ru-RU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CBCAD8D-1BB3-40C8-B23B-E450D8DAFD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099797"/>
              </p:ext>
            </p:extLst>
          </p:nvPr>
        </p:nvGraphicFramePr>
        <p:xfrm>
          <a:off x="493160" y="1284270"/>
          <a:ext cx="9575514" cy="5198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34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1"/>
    </mc:Choice>
    <mc:Fallback xmlns="">
      <p:transition spd="slow" advTm="7071"/>
    </mc:Fallback>
  </mc:AlternateContent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652</Words>
  <Application>Microsoft Office PowerPoint</Application>
  <PresentationFormat>Широкоэкранный</PresentationFormat>
  <Paragraphs>328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  <vt:variant>
        <vt:lpstr>Произвольные показы</vt:lpstr>
      </vt:variant>
      <vt:variant>
        <vt:i4>1</vt:i4>
      </vt:variant>
    </vt:vector>
  </HeadingPairs>
  <TitlesOfParts>
    <vt:vector size="19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Финансы</dc:creator>
  <cp:lastModifiedBy>Финансы</cp:lastModifiedBy>
  <cp:revision>7</cp:revision>
  <dcterms:created xsi:type="dcterms:W3CDTF">2020-05-27T14:41:11Z</dcterms:created>
  <dcterms:modified xsi:type="dcterms:W3CDTF">2020-05-28T05:49:44Z</dcterms:modified>
</cp:coreProperties>
</file>