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Динамика доходов бюджета поселения в</a:t>
            </a:r>
            <a:r>
              <a:rPr lang="ru-RU" baseline="0">
                <a:solidFill>
                  <a:schemeClr val="bg2">
                    <a:lumMod val="50000"/>
                  </a:schemeClr>
                </a:solidFill>
              </a:rPr>
              <a:t> 2015-2018 годах</a:t>
            </a:r>
            <a:endParaRPr lang="ru-RU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36692</c:v>
                </c:pt>
                <c:pt idx="1">
                  <c:v>10018.6</c:v>
                </c:pt>
                <c:pt idx="2">
                  <c:v>8609.6</c:v>
                </c:pt>
                <c:pt idx="3">
                  <c:v>8300.9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7-488C-9A91-9018EB22C63F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dkEdge"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9521.7000000000007</c:v>
                </c:pt>
                <c:pt idx="1">
                  <c:v>11264.3</c:v>
                </c:pt>
                <c:pt idx="2">
                  <c:v>10015.4</c:v>
                </c:pt>
                <c:pt idx="3">
                  <c:v>10063.9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7-488C-9A91-9018EB22C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08982784"/>
        <c:axId val="208984320"/>
        <c:axId val="0"/>
      </c:bar3DChart>
      <c:catAx>
        <c:axId val="208982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84320"/>
        <c:crosses val="autoZero"/>
        <c:auto val="1"/>
        <c:lblAlgn val="ctr"/>
        <c:lblOffset val="100"/>
        <c:noMultiLvlLbl val="0"/>
      </c:catAx>
      <c:valAx>
        <c:axId val="20898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тыс.руб.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9827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701745298366631"/>
          <c:y val="1.8922541659036805E-2"/>
          <c:w val="0.82298254701633367"/>
          <c:h val="0.80620082455028619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Утверженнный норматив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69696969696969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7E-45A9-AF17-F93F918F4B75}"/>
                </c:ext>
              </c:extLst>
            </c:dLbl>
            <c:dLbl>
              <c:idx val="1"/>
              <c:layout>
                <c:manualLayout>
                  <c:x val="1.69696969696969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7E-45A9-AF17-F93F918F4B75}"/>
                </c:ext>
              </c:extLst>
            </c:dLbl>
            <c:dLbl>
              <c:idx val="2"/>
              <c:layout>
                <c:manualLayout>
                  <c:x val="2.181818181818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7E-45A9-AF17-F93F918F4B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30.23</c:v>
                </c:pt>
                <c:pt idx="1">
                  <c:v>48.71</c:v>
                </c:pt>
                <c:pt idx="2">
                  <c:v>54.45</c:v>
                </c:pt>
                <c:pt idx="3">
                  <c:v>39.39</c:v>
                </c:pt>
                <c:pt idx="4">
                  <c:v>38.299999999999997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7E-45A9-AF17-F93F918F4B7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6969696969696971E-2"/>
                  <c:y val="2.99560809600470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7E-45A9-AF17-F93F918F4B75}"/>
                </c:ext>
              </c:extLst>
            </c:dLbl>
            <c:dLbl>
              <c:idx val="1"/>
              <c:layout>
                <c:manualLayout>
                  <c:x val="1.45454545454545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7E-45A9-AF17-F93F918F4B75}"/>
                </c:ext>
              </c:extLst>
            </c:dLbl>
            <c:dLbl>
              <c:idx val="2"/>
              <c:layout>
                <c:manualLayout>
                  <c:x val="2.181818181818182E-2"/>
                  <c:y val="3.26797385620915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7E-45A9-AF17-F93F918F4B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26.7</c:v>
                </c:pt>
                <c:pt idx="1">
                  <c:v>18.5</c:v>
                </c:pt>
                <c:pt idx="2">
                  <c:v>42.7</c:v>
                </c:pt>
                <c:pt idx="3">
                  <c:v>35.299999999999997</c:v>
                </c:pt>
                <c:pt idx="4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37E-45A9-AF17-F93F918F4B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61098368"/>
        <c:axId val="161145984"/>
        <c:axId val="0"/>
      </c:bar3DChart>
      <c:catAx>
        <c:axId val="161098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145984"/>
        <c:crosses val="autoZero"/>
        <c:auto val="1"/>
        <c:lblAlgn val="ctr"/>
        <c:lblOffset val="100"/>
        <c:noMultiLvlLbl val="0"/>
      </c:catAx>
      <c:valAx>
        <c:axId val="161145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0983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48367280536214"/>
          <c:y val="3.2804311640815646E-2"/>
          <c:w val="0.89651632719463781"/>
          <c:h val="0.85322141047843281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54.3</c:v>
                </c:pt>
                <c:pt idx="1">
                  <c:v>20.6</c:v>
                </c:pt>
                <c:pt idx="2">
                  <c:v>52.9</c:v>
                </c:pt>
                <c:pt idx="3">
                  <c:v>53.8</c:v>
                </c:pt>
                <c:pt idx="4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31-44B8-8515-79A2BBE1DFF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Лист1!$C$2:$C$6</c:f>
            </c:numRef>
          </c:val>
          <c:extLst>
            <c:ext xmlns:c16="http://schemas.microsoft.com/office/drawing/2014/chart" uri="{C3380CC4-5D6E-409C-BE32-E72D297353CC}">
              <c16:uniqueId val="{00000001-F731-44B8-8515-79A2BBE1DFF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</c:strCache>
            </c:strRef>
          </c:cat>
          <c:val>
            <c:numRef>
              <c:f>Лист1!$D$2:$D$6</c:f>
            </c:numRef>
          </c:val>
          <c:extLst>
            <c:ext xmlns:c16="http://schemas.microsoft.com/office/drawing/2014/chart" uri="{C3380CC4-5D6E-409C-BE32-E72D297353CC}">
              <c16:uniqueId val="{00000002-F731-44B8-8515-79A2BBE1DF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91456512"/>
        <c:axId val="291472512"/>
        <c:axId val="0"/>
      </c:bar3DChart>
      <c:catAx>
        <c:axId val="291456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472512"/>
        <c:crosses val="autoZero"/>
        <c:auto val="1"/>
        <c:lblAlgn val="ctr"/>
        <c:lblOffset val="100"/>
        <c:noMultiLvlLbl val="0"/>
      </c:catAx>
      <c:valAx>
        <c:axId val="29147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14565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Объем среднедушевого дохода (тыс.руб.)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среднедушевого дохода (тыс.руб.)</c:v>
                </c:pt>
              </c:strCache>
            </c:strRef>
          </c:tx>
          <c:spPr>
            <a:ln w="66675" cap="rnd" cmpd="sng" algn="ctr">
              <a:solidFill>
                <a:schemeClr val="accent2">
                  <a:shade val="6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9854906452844597E-2"/>
                  <c:y val="0.112179487179487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A9-478E-B8EC-2E95F1AD369E}"/>
                </c:ext>
              </c:extLst>
            </c:dLbl>
            <c:dLbl>
              <c:idx val="1"/>
              <c:layout>
                <c:manualLayout>
                  <c:x val="1.3745704467353952E-2"/>
                  <c:y val="0.128205128205128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A9-478E-B8EC-2E95F1AD369E}"/>
                </c:ext>
              </c:extLst>
            </c:dLbl>
            <c:dLbl>
              <c:idx val="2"/>
              <c:layout>
                <c:manualLayout>
                  <c:x val="1.0691103474608629E-2"/>
                  <c:y val="0.11858974358974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A9-478E-B8EC-2E95F1AD369E}"/>
                </c:ext>
              </c:extLst>
            </c:dLbl>
            <c:dLbl>
              <c:idx val="3"/>
              <c:layout>
                <c:manualLayout>
                  <c:x val="1.3745704467353841E-2"/>
                  <c:y val="0.115384615384615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A9-478E-B8EC-2E95F1AD36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 </c:v>
                </c:pt>
                <c:pt idx="4">
                  <c:v>2018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4.9000000000000004</c:v>
                </c:pt>
                <c:pt idx="1">
                  <c:v>9.6</c:v>
                </c:pt>
                <c:pt idx="2">
                  <c:v>4.4000000000000004</c:v>
                </c:pt>
                <c:pt idx="3">
                  <c:v>3.5</c:v>
                </c:pt>
                <c:pt idx="4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9A9-478E-B8EC-2E95F1AD36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ln w="66675" cap="rnd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 </c:v>
                </c:pt>
                <c:pt idx="4">
                  <c:v>2018 год</c:v>
                </c:pt>
              </c:strCache>
            </c:strRef>
          </c:cat>
          <c:val>
            <c:numRef>
              <c:f>Лист1!$C$2:$C$6</c:f>
            </c:numRef>
          </c:val>
          <c:smooth val="0"/>
          <c:extLst>
            <c:ext xmlns:c16="http://schemas.microsoft.com/office/drawing/2014/chart" uri="{C3380CC4-5D6E-409C-BE32-E72D297353CC}">
              <c16:uniqueId val="{00000005-F9A9-478E-B8EC-2E95F1AD369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66675" cap="rnd" cmpd="sng" algn="ctr">
              <a:solidFill>
                <a:schemeClr val="accent2">
                  <a:tint val="6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gradFill rotWithShape="1">
                <a:gsLst>
                  <a:gs pos="0">
                    <a:schemeClr val="accent2">
                      <a:tint val="65000"/>
                      <a:shade val="51000"/>
                      <a:satMod val="130000"/>
                    </a:schemeClr>
                  </a:gs>
                  <a:gs pos="80000">
                    <a:schemeClr val="accent2">
                      <a:tint val="65000"/>
                      <a:shade val="93000"/>
                      <a:satMod val="130000"/>
                    </a:schemeClr>
                  </a:gs>
                  <a:gs pos="100000">
                    <a:schemeClr val="accent2">
                      <a:tint val="65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tint val="65000"/>
                    <a:shade val="95000"/>
                    <a:satMod val="105000"/>
                  </a:schemeClr>
                </a:solidFill>
                <a:prstDash val="solid"/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cat>
            <c:strRef>
              <c:f>Лист1!$A$2:$A$6</c:f>
              <c:strCache>
                <c:ptCount val="5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 </c:v>
                </c:pt>
                <c:pt idx="4">
                  <c:v>2018 год</c:v>
                </c:pt>
              </c:strCache>
            </c:strRef>
          </c:cat>
          <c:val>
            <c:numRef>
              <c:f>Лист1!$D$2:$D$6</c:f>
            </c:numRef>
          </c:val>
          <c:smooth val="0"/>
          <c:extLst>
            <c:ext xmlns:c16="http://schemas.microsoft.com/office/drawing/2014/chart" uri="{C3380CC4-5D6E-409C-BE32-E72D297353CC}">
              <c16:uniqueId val="{00000006-F9A9-478E-B8EC-2E95F1AD3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822208"/>
        <c:axId val="311823744"/>
      </c:lineChart>
      <c:catAx>
        <c:axId val="311822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823744"/>
        <c:crosses val="autoZero"/>
        <c:auto val="1"/>
        <c:lblAlgn val="ctr"/>
        <c:lblOffset val="100"/>
        <c:noMultiLvlLbl val="0"/>
      </c:catAx>
      <c:valAx>
        <c:axId val="31182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82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Динамика поступлений в бюджет поселения  налога на доходы физических лиц в 201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-2018 годах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20"/>
      <c:rotY val="3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4394533741133612E-2"/>
          <c:y val="0.2247676422859442"/>
          <c:w val="0.90973769766382506"/>
          <c:h val="0.631805714106813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2060.1</c:v>
                </c:pt>
                <c:pt idx="1">
                  <c:v>2388.8000000000002</c:v>
                </c:pt>
                <c:pt idx="2">
                  <c:v>1132.4000000000001</c:v>
                </c:pt>
                <c:pt idx="3">
                  <c:v>1149.3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03-40BB-95C6-B7CB0BD586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92172800"/>
        <c:axId val="192174336"/>
        <c:axId val="0"/>
      </c:bar3DChart>
      <c:catAx>
        <c:axId val="1921728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174336"/>
        <c:crosses val="autoZero"/>
        <c:auto val="1"/>
        <c:lblAlgn val="ctr"/>
        <c:lblOffset val="100"/>
        <c:noMultiLvlLbl val="0"/>
      </c:catAx>
      <c:valAx>
        <c:axId val="19217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 руб.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1728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Динамика поступления в бюджет поселения единого сельскохозяйственного налога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2015-201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8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годах </a:t>
            </a:r>
          </a:p>
        </c:rich>
      </c:tx>
      <c:layout>
        <c:manualLayout>
          <c:xMode val="edge"/>
          <c:yMode val="edge"/>
          <c:x val="0.20717109747784596"/>
          <c:y val="1.63098878695208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20"/>
      <c:rotY val="3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ЕДХН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679.9</c:v>
                </c:pt>
                <c:pt idx="1">
                  <c:v>296</c:v>
                </c:pt>
                <c:pt idx="2">
                  <c:v>376.9</c:v>
                </c:pt>
                <c:pt idx="3">
                  <c:v>500.8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6-4894-8CBF-C1B070E20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94695936"/>
        <c:axId val="194697472"/>
        <c:axId val="0"/>
      </c:bar3DChart>
      <c:catAx>
        <c:axId val="194695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697472"/>
        <c:crosses val="autoZero"/>
        <c:auto val="1"/>
        <c:lblAlgn val="ctr"/>
        <c:lblOffset val="100"/>
        <c:noMultiLvlLbl val="0"/>
      </c:catAx>
      <c:valAx>
        <c:axId val="19469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тыс.руб.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6959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Динамика поступлений в бюджет поселения налога на имущество физических лиц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в 201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-2018 годах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20"/>
      <c:rotY val="3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430.8</c:v>
                </c:pt>
                <c:pt idx="1">
                  <c:v>673.8</c:v>
                </c:pt>
                <c:pt idx="2">
                  <c:v>360.9</c:v>
                </c:pt>
                <c:pt idx="3">
                  <c:v>461.5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66-460C-9751-5CB7DB1A9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52651264"/>
        <c:axId val="152653184"/>
        <c:axId val="0"/>
      </c:bar3DChart>
      <c:catAx>
        <c:axId val="1526512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653184"/>
        <c:crosses val="autoZero"/>
        <c:auto val="1"/>
        <c:lblAlgn val="ctr"/>
        <c:lblOffset val="100"/>
        <c:noMultiLvlLbl val="0"/>
      </c:catAx>
      <c:valAx>
        <c:axId val="15265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Тыс.руб.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6512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Динамика поступлений в бюджет поселения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земельного налога</a:t>
            </a:r>
          </a:p>
          <a:p>
            <a:pPr>
              <a:defRPr/>
            </a:pP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2015-201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8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 годах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20"/>
      <c:rotY val="3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843147674025409"/>
          <c:y val="0.13058617672790901"/>
          <c:w val="0.84066191112613986"/>
          <c:h val="0.7961044089672276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3253.2</c:v>
                </c:pt>
                <c:pt idx="1">
                  <c:v>4688.6000000000004</c:v>
                </c:pt>
                <c:pt idx="2">
                  <c:v>6242.5</c:v>
                </c:pt>
                <c:pt idx="3">
                  <c:v>5699.1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32-4BC4-993F-96E167858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53315968"/>
        <c:axId val="191717376"/>
        <c:axId val="0"/>
      </c:bar3DChart>
      <c:catAx>
        <c:axId val="153315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1717376"/>
        <c:crosses val="autoZero"/>
        <c:auto val="1"/>
        <c:lblAlgn val="ctr"/>
        <c:lblOffset val="100"/>
        <c:noMultiLvlLbl val="0"/>
      </c:catAx>
      <c:valAx>
        <c:axId val="19171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3315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Динамика поступлений в бюджет поселения госпошлины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в 201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-2018 годах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20"/>
      <c:rotY val="3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Госпошлина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Лист1!$C$1:$E$1</c:f>
              <c:strCach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strCache>
            </c:strRef>
          </c:cat>
          <c:val>
            <c:numRef>
              <c:f>Лист1!$C$2:$E$2</c:f>
              <c:numCache>
                <c:formatCode>General</c:formatCode>
                <c:ptCount val="3"/>
                <c:pt idx="0">
                  <c:v>1.9</c:v>
                </c:pt>
                <c:pt idx="1">
                  <c:v>18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08-4506-895D-2B43879FD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41064192"/>
        <c:axId val="241070080"/>
        <c:axId val="0"/>
      </c:bar3DChart>
      <c:catAx>
        <c:axId val="241064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1070080"/>
        <c:crosses val="autoZero"/>
        <c:auto val="1"/>
        <c:lblAlgn val="ctr"/>
        <c:lblOffset val="100"/>
        <c:noMultiLvlLbl val="0"/>
      </c:catAx>
      <c:valAx>
        <c:axId val="24107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1064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Динамика поступлений в бюджет поселения доходов  от аренды имущества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2015-201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8</a:t>
            </a:r>
            <a:r>
              <a:rPr lang="ru-RU" baseline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годах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20"/>
      <c:rotY val="3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 от аренды имущества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239.9</c:v>
                </c:pt>
                <c:pt idx="1">
                  <c:v>369.2</c:v>
                </c:pt>
                <c:pt idx="2">
                  <c:v>445.4</c:v>
                </c:pt>
                <c:pt idx="3">
                  <c:v>314.2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C1-4844-9403-1221102B3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32206336"/>
        <c:axId val="231994112"/>
        <c:axId val="0"/>
      </c:bar3DChart>
      <c:catAx>
        <c:axId val="23220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1994112"/>
        <c:crosses val="autoZero"/>
        <c:auto val="1"/>
        <c:lblAlgn val="ctr"/>
        <c:lblOffset val="100"/>
        <c:noMultiLvlLbl val="0"/>
      </c:catAx>
      <c:valAx>
        <c:axId val="23199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Тыс.руб.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220633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Динамика поступлений в бюджет поселения дотации на выравниваие бюджетной обеспеченности из  областного бюджета в 201</a:t>
            </a:r>
            <a:r>
              <a:rPr lang="en-US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>
                <a:solidFill>
                  <a:schemeClr val="bg2">
                    <a:lumMod val="50000"/>
                  </a:schemeClr>
                </a:solidFill>
              </a:rPr>
              <a:t>-2018</a:t>
            </a:r>
          </a:p>
          <a:p>
            <a:pPr>
              <a:defRPr/>
            </a:pPr>
            <a:r>
              <a:rPr lang="ru-RU">
                <a:solidFill>
                  <a:schemeClr val="bg2">
                    <a:lumMod val="50000"/>
                  </a:schemeClr>
                </a:solidFill>
              </a:rPr>
              <a:t> годах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20"/>
      <c:rotY val="3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Лист1!$B$1:$E$1</c:f>
              <c:strCach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9027.4</c:v>
                </c:pt>
                <c:pt idx="1">
                  <c:v>7110.6</c:v>
                </c:pt>
                <c:pt idx="2">
                  <c:v>8202.7000000000007</c:v>
                </c:pt>
                <c:pt idx="3">
                  <c:v>9207.7999999999993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67-4586-B3B9-63FD09DD0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61257728"/>
        <c:axId val="220033024"/>
        <c:axId val="0"/>
      </c:bar3DChart>
      <c:catAx>
        <c:axId val="161257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033024"/>
        <c:crosses val="autoZero"/>
        <c:auto val="1"/>
        <c:lblAlgn val="ctr"/>
        <c:lblOffset val="100"/>
        <c:noMultiLvlLbl val="0"/>
      </c:catAx>
      <c:valAx>
        <c:axId val="22003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Тыс.руб.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257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815969284831134E-2"/>
          <c:y val="2.2466705202111061E-2"/>
          <c:w val="0.95618403071516889"/>
          <c:h val="0.56232364091536557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02"/>
                  <c:y val="-2.06079340546110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41-4440-A13E-E5A15021F263}"/>
                </c:ext>
              </c:extLst>
            </c:dLbl>
            <c:dLbl>
              <c:idx val="1"/>
              <c:layout>
                <c:manualLayout>
                  <c:x val="1.2000000000000049E-2"/>
                  <c:y val="7.5561551973410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41-4440-A13E-E5A15021F2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1">
                  <c:v>Социальные программы</c:v>
                </c:pt>
                <c:pt idx="2">
                  <c:v>Инфраструктурные программы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37491.4</c:v>
                </c:pt>
                <c:pt idx="1">
                  <c:v>17436.5</c:v>
                </c:pt>
                <c:pt idx="2">
                  <c:v>17979.3</c:v>
                </c:pt>
                <c:pt idx="3">
                  <c:v>2075.6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41-4440-A13E-E5A15021F26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4E-2"/>
                  <c:y val="4.1215868109222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41-4440-A13E-E5A15021F263}"/>
                </c:ext>
              </c:extLst>
            </c:dLbl>
            <c:dLbl>
              <c:idx val="1"/>
              <c:layout>
                <c:manualLayout>
                  <c:x val="1.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41-4440-A13E-E5A15021F2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1">
                  <c:v>Социальные программы</c:v>
                </c:pt>
                <c:pt idx="2">
                  <c:v>Инфраструктурные программы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14305.1</c:v>
                </c:pt>
                <c:pt idx="1">
                  <c:v>5892.5</c:v>
                </c:pt>
                <c:pt idx="2">
                  <c:v>6928.5</c:v>
                </c:pt>
                <c:pt idx="3">
                  <c:v>1484.1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41-4440-A13E-E5A15021F26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.0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41-4440-A13E-E5A15021F263}"/>
                </c:ext>
              </c:extLst>
            </c:dLbl>
            <c:dLbl>
              <c:idx val="1"/>
              <c:layout>
                <c:manualLayout>
                  <c:x val="1.4666561679790026E-2"/>
                  <c:y val="4.1215868109222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41-4440-A13E-E5A15021F263}"/>
                </c:ext>
              </c:extLst>
            </c:dLbl>
            <c:dLbl>
              <c:idx val="2"/>
              <c:layout>
                <c:manualLayout>
                  <c:x val="1.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41-4440-A13E-E5A15021F2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1">
                  <c:v>Социальные программы</c:v>
                </c:pt>
                <c:pt idx="2">
                  <c:v>Инфраструктурные программы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11058.9</c:v>
                </c:pt>
                <c:pt idx="1">
                  <c:v>5166</c:v>
                </c:pt>
                <c:pt idx="2">
                  <c:v>3496.2</c:v>
                </c:pt>
                <c:pt idx="3">
                  <c:v>2396.6999999999998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941-4440-A13E-E5A15021F26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Всего</c:v>
                </c:pt>
                <c:pt idx="1">
                  <c:v>Социальные программы</c:v>
                </c:pt>
                <c:pt idx="2">
                  <c:v>Инфраструктурные программы</c:v>
                </c:pt>
                <c:pt idx="3">
                  <c:v>Иные программы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12682.4</c:v>
                </c:pt>
                <c:pt idx="1">
                  <c:v>6355.2</c:v>
                </c:pt>
                <c:pt idx="2">
                  <c:v>3975.6</c:v>
                </c:pt>
                <c:pt idx="3">
                  <c:v>2351.6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941-4440-A13E-E5A15021F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94347392"/>
        <c:axId val="194348928"/>
        <c:axId val="0"/>
      </c:bar3DChart>
      <c:catAx>
        <c:axId val="194347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348928"/>
        <c:crosses val="autoZero"/>
        <c:auto val="1"/>
        <c:lblAlgn val="ctr"/>
        <c:lblOffset val="100"/>
        <c:noMultiLvlLbl val="0"/>
      </c:catAx>
      <c:valAx>
        <c:axId val="19434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3473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30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2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9172CB-1CCA-4D30-B1F3-0C845AB49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071" y="802298"/>
            <a:ext cx="11022226" cy="25669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i="1" dirty="0">
                <a:solidFill>
                  <a:schemeClr val="bg2">
                    <a:lumMod val="75000"/>
                  </a:schemeClr>
                </a:solidFill>
                <a:effectLst>
                  <a:outerShdw blurRad="50800" dist="25400" dir="13500000" sx="0" sy="0">
                    <a:srgbClr val="000000">
                      <a:alpha val="70000"/>
                    </a:srgbClr>
                  </a:outerShdw>
                </a:effectLst>
              </a:rPr>
              <a:t>ОТЧЕТ ОБ ИСПОЛНЕНИИ БЮДЖЕТА ИСТОМИНСКОГО СЕЛЬСКОГО ПОСЕЛЕНИЯ </a:t>
            </a:r>
            <a:br>
              <a:rPr lang="ru-RU" sz="4900" b="1" i="1" dirty="0">
                <a:solidFill>
                  <a:schemeClr val="bg2">
                    <a:lumMod val="75000"/>
                  </a:schemeClr>
                </a:solidFill>
                <a:effectLst>
                  <a:outerShdw blurRad="50800" dist="25400" dir="13500000" sx="0" sy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4900" b="1" i="1" dirty="0">
                <a:solidFill>
                  <a:schemeClr val="bg2">
                    <a:lumMod val="75000"/>
                  </a:schemeClr>
                </a:solidFill>
                <a:effectLst>
                  <a:outerShdw blurRad="50800" dist="25400" dir="13500000" sx="0" sy="0">
                    <a:srgbClr val="000000">
                      <a:alpha val="70000"/>
                    </a:srgbClr>
                  </a:outerShdw>
                </a:effectLst>
              </a:rPr>
              <a:t>за 2018 год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19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80B697-3030-4BCF-84B8-CBBBD4F15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DFDBD5">
                    <a:lumMod val="50000"/>
                  </a:srgbClr>
                </a:solidFill>
              </a:rPr>
              <a:t>Отчет об исполнении бюджета за 2018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C3D432F-1496-436E-B277-E42A1B82E8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079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5855E-CA68-4D67-827A-63B353302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948A5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ПОСЕЛЕНИЯ В 2015-2018 ГОДА</a:t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FB0C9A3-47B0-4ACC-8C01-2F9254EB56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682492"/>
              </p:ext>
            </p:extLst>
          </p:nvPr>
        </p:nvGraphicFramePr>
        <p:xfrm>
          <a:off x="461318" y="2016124"/>
          <a:ext cx="11013990" cy="3936754"/>
        </p:xfrm>
        <a:graphic>
          <a:graphicData uri="http://schemas.openxmlformats.org/drawingml/2006/table">
            <a:tbl>
              <a:tblPr/>
              <a:tblGrid>
                <a:gridCol w="5188725">
                  <a:extLst>
                    <a:ext uri="{9D8B030D-6E8A-4147-A177-3AD203B41FA5}">
                      <a16:colId xmlns:a16="http://schemas.microsoft.com/office/drawing/2014/main" val="635182758"/>
                    </a:ext>
                  </a:extLst>
                </a:gridCol>
                <a:gridCol w="1642094">
                  <a:extLst>
                    <a:ext uri="{9D8B030D-6E8A-4147-A177-3AD203B41FA5}">
                      <a16:colId xmlns:a16="http://schemas.microsoft.com/office/drawing/2014/main" val="2218634536"/>
                    </a:ext>
                  </a:extLst>
                </a:gridCol>
                <a:gridCol w="1438373">
                  <a:extLst>
                    <a:ext uri="{9D8B030D-6E8A-4147-A177-3AD203B41FA5}">
                      <a16:colId xmlns:a16="http://schemas.microsoft.com/office/drawing/2014/main" val="2216814716"/>
                    </a:ext>
                  </a:extLst>
                </a:gridCol>
                <a:gridCol w="1542046">
                  <a:extLst>
                    <a:ext uri="{9D8B030D-6E8A-4147-A177-3AD203B41FA5}">
                      <a16:colId xmlns:a16="http://schemas.microsoft.com/office/drawing/2014/main" val="3042332954"/>
                    </a:ext>
                  </a:extLst>
                </a:gridCol>
                <a:gridCol w="1202752">
                  <a:extLst>
                    <a:ext uri="{9D8B030D-6E8A-4147-A177-3AD203B41FA5}">
                      <a16:colId xmlns:a16="http://schemas.microsoft.com/office/drawing/2014/main" val="3057412556"/>
                    </a:ext>
                  </a:extLst>
                </a:gridCol>
              </a:tblGrid>
              <a:tr h="1063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653103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всего в том числе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46213,7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21282,9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18625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18587,0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635891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Налоговые и неналоговые в том числе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36691,8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10018,6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8609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8300,9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435069"/>
                  </a:ext>
                </a:extLst>
              </a:tr>
              <a:tr h="158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2388,8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2543,9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1132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278431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Акцизы по подакцизному товару (продукции), производимым на территории РФ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657678"/>
                  </a:ext>
                </a:extLst>
              </a:tr>
              <a:tr h="21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773,5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76787"/>
                  </a:ext>
                </a:extLst>
              </a:tr>
              <a:tr h="273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376,9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790316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430,8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673,8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857123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3253,2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4688,6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6242,5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5699,1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43725"/>
                  </a:ext>
                </a:extLst>
              </a:tr>
              <a:tr h="13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143625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сдачи в аренду имущества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369,2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445,4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314,2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409810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продажи имущества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270718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Доходы от продажи земельных участков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27349,0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024976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Штрафы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671234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9521,9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11264,3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10015,4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10063,9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6391869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Дотация на выравнивание бюджетной обеспеченности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9027,4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7110,6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8202,7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9207,8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330635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Субвенция бюджета на осуществление первичного воинского учета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655795"/>
                  </a:ext>
                </a:extLst>
              </a:tr>
              <a:tr h="21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Субвенция бюджета поселения на выполнение передаваемых полномочий субъектов РФ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991076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329,4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3378,7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1639,3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663,2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286288"/>
                  </a:ext>
                </a:extLst>
              </a:tr>
              <a:tr h="166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13" marR="44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317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38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FC2DF-5308-4AF4-86F7-E71C4897E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948A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ПОСЕЛЕНИЯ </a:t>
            </a:r>
            <a:br>
              <a:rPr lang="ru-RU" b="1" dirty="0">
                <a:solidFill>
                  <a:srgbClr val="948A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948A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</a:t>
            </a:r>
            <a:r>
              <a:rPr lang="en-US" b="1" dirty="0">
                <a:solidFill>
                  <a:srgbClr val="948A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solidFill>
                  <a:srgbClr val="948A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-2018 ГОДА</a:t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F306F0B-3B20-43F8-90AA-359964159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618735"/>
              </p:ext>
            </p:extLst>
          </p:nvPr>
        </p:nvGraphicFramePr>
        <p:xfrm>
          <a:off x="510746" y="1944131"/>
          <a:ext cx="10849234" cy="3718771"/>
        </p:xfrm>
        <a:graphic>
          <a:graphicData uri="http://schemas.openxmlformats.org/drawingml/2006/table">
            <a:tbl>
              <a:tblPr/>
              <a:tblGrid>
                <a:gridCol w="4301273">
                  <a:extLst>
                    <a:ext uri="{9D8B030D-6E8A-4147-A177-3AD203B41FA5}">
                      <a16:colId xmlns:a16="http://schemas.microsoft.com/office/drawing/2014/main" val="3574496851"/>
                    </a:ext>
                  </a:extLst>
                </a:gridCol>
                <a:gridCol w="1617530">
                  <a:extLst>
                    <a:ext uri="{9D8B030D-6E8A-4147-A177-3AD203B41FA5}">
                      <a16:colId xmlns:a16="http://schemas.microsoft.com/office/drawing/2014/main" val="4193317712"/>
                    </a:ext>
                  </a:extLst>
                </a:gridCol>
                <a:gridCol w="1721081">
                  <a:extLst>
                    <a:ext uri="{9D8B030D-6E8A-4147-A177-3AD203B41FA5}">
                      <a16:colId xmlns:a16="http://schemas.microsoft.com/office/drawing/2014/main" val="1088356203"/>
                    </a:ext>
                  </a:extLst>
                </a:gridCol>
                <a:gridCol w="1596106">
                  <a:extLst>
                    <a:ext uri="{9D8B030D-6E8A-4147-A177-3AD203B41FA5}">
                      <a16:colId xmlns:a16="http://schemas.microsoft.com/office/drawing/2014/main" val="2227378268"/>
                    </a:ext>
                  </a:extLst>
                </a:gridCol>
                <a:gridCol w="1613244">
                  <a:extLst>
                    <a:ext uri="{9D8B030D-6E8A-4147-A177-3AD203B41FA5}">
                      <a16:colId xmlns:a16="http://schemas.microsoft.com/office/drawing/2014/main" val="3540297119"/>
                    </a:ext>
                  </a:extLst>
                </a:gridCol>
              </a:tblGrid>
              <a:tr h="1622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901047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всего в том числе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46692,4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22149,5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17815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20464,6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295643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9669,5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7932,1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7813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8913,9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1887377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Национальна оборона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173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72170"/>
                  </a:ext>
                </a:extLst>
              </a:tr>
              <a:tr h="347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1234,8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1221,6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887,1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0397833"/>
                  </a:ext>
                </a:extLst>
              </a:tr>
              <a:tr h="308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Национальная экономика в том числе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9805,5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4523,2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663,2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362450"/>
                  </a:ext>
                </a:extLst>
              </a:tr>
              <a:tr h="308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Дорожное хозяйство (дорожный фонд)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9583,0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4487,2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1591,3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615,2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5140321"/>
                  </a:ext>
                </a:extLst>
              </a:tr>
              <a:tr h="347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97392"/>
                  </a:ext>
                </a:extLst>
              </a:tr>
              <a:tr h="347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Жилищно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коммунальное хозяйство в том числе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8190,6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2462,5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1957,0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3565,1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689513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3965957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893,7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4944507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7264,7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2345,9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3507,0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8410499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174901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11710,9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5593,1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5127,8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5976,9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537247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548855"/>
                  </a:ext>
                </a:extLst>
              </a:tr>
              <a:tr h="18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5819,9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100,5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6,1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630" marR="45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107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173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7A494E-07C1-4200-B29E-DDE62A279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948A5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МУНИЦИПАЛЬНЫХ ПРОГРАММ БЮДЖЕТА ПОСЕЛЕНИЯ В 2015-2018 ГОДА</a:t>
            </a:r>
            <a:br>
              <a:rPr lang="ru-RU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28A1B74-5672-4556-8629-24EEA4051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4452"/>
              </p:ext>
            </p:extLst>
          </p:nvPr>
        </p:nvGraphicFramePr>
        <p:xfrm>
          <a:off x="535459" y="1993557"/>
          <a:ext cx="11458833" cy="4139768"/>
        </p:xfrm>
        <a:graphic>
          <a:graphicData uri="http://schemas.openxmlformats.org/drawingml/2006/table">
            <a:tbl>
              <a:tblPr/>
              <a:tblGrid>
                <a:gridCol w="4542953">
                  <a:extLst>
                    <a:ext uri="{9D8B030D-6E8A-4147-A177-3AD203B41FA5}">
                      <a16:colId xmlns:a16="http://schemas.microsoft.com/office/drawing/2014/main" val="221393065"/>
                    </a:ext>
                  </a:extLst>
                </a:gridCol>
                <a:gridCol w="1582453">
                  <a:extLst>
                    <a:ext uri="{9D8B030D-6E8A-4147-A177-3AD203B41FA5}">
                      <a16:colId xmlns:a16="http://schemas.microsoft.com/office/drawing/2014/main" val="3148285154"/>
                    </a:ext>
                  </a:extLst>
                </a:gridCol>
                <a:gridCol w="1708416">
                  <a:extLst>
                    <a:ext uri="{9D8B030D-6E8A-4147-A177-3AD203B41FA5}">
                      <a16:colId xmlns:a16="http://schemas.microsoft.com/office/drawing/2014/main" val="2646611837"/>
                    </a:ext>
                  </a:extLst>
                </a:gridCol>
                <a:gridCol w="1810243">
                  <a:extLst>
                    <a:ext uri="{9D8B030D-6E8A-4147-A177-3AD203B41FA5}">
                      <a16:colId xmlns:a16="http://schemas.microsoft.com/office/drawing/2014/main" val="3188221310"/>
                    </a:ext>
                  </a:extLst>
                </a:gridCol>
                <a:gridCol w="1814768">
                  <a:extLst>
                    <a:ext uri="{9D8B030D-6E8A-4147-A177-3AD203B41FA5}">
                      <a16:colId xmlns:a16="http://schemas.microsoft.com/office/drawing/2014/main" val="3898746956"/>
                    </a:ext>
                  </a:extLst>
                </a:gridCol>
              </a:tblGrid>
              <a:tr h="23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</a:t>
                      </a: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452797"/>
                  </a:ext>
                </a:extLst>
              </a:tr>
              <a:tr h="2362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Расходов всего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37491,4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14305,1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11058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12682,4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320685"/>
                  </a:ext>
                </a:extLst>
              </a:tr>
              <a:tr h="17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СОЦИАЛЬНЫЕ МУНИЦИПАЛЬНЫЕ ПРОГРАММЫ в том числе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17436,5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5892,5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6355,2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376752"/>
                  </a:ext>
                </a:extLst>
              </a:tr>
              <a:tr h="17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11511,7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5593,1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4896,8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5862,9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628670"/>
                  </a:ext>
                </a:extLst>
              </a:tr>
              <a:tr h="17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099003"/>
                  </a:ext>
                </a:extLst>
              </a:tr>
              <a:tr h="17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физической культуры и спорта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5819,9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349605"/>
                  </a:ext>
                </a:extLst>
              </a:tr>
              <a:tr h="17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Содействие центра занятости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303,4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140136"/>
                  </a:ext>
                </a:extLst>
              </a:tr>
              <a:tr h="17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473573"/>
                  </a:ext>
                </a:extLst>
              </a:tr>
              <a:tr h="36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ИНФРАСТРУКТУРНЫЕ МУНИЦИПАЛЬНЫЕ ПРОГРАММЫ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17979,3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6928,5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3496,2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3975,6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882305"/>
                  </a:ext>
                </a:extLst>
              </a:tr>
              <a:tr h="187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транспортной системы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9583,0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4487,2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1591,3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615,2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023100"/>
                  </a:ext>
                </a:extLst>
              </a:tr>
              <a:tr h="17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Градостроительная политика поселения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222,5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930406"/>
                  </a:ext>
                </a:extLst>
              </a:tr>
              <a:tr h="36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качественными жилищно-коммунальными услугами населения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925,9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6144342"/>
                  </a:ext>
                </a:extLst>
              </a:tr>
              <a:tr h="36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Комплексное благоустройство территории Истоминского сельского поселения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7247,9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2288,7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1849,7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2681,8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44652"/>
                  </a:ext>
                </a:extLst>
              </a:tr>
              <a:tr h="17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Энергиэффективность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994745"/>
                  </a:ext>
                </a:extLst>
              </a:tr>
              <a:tr h="17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Охрана окружающей среды и рационального природопользования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195,0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7847644"/>
                  </a:ext>
                </a:extLst>
              </a:tr>
              <a:tr h="177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современной городской среды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326,8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3806658"/>
                  </a:ext>
                </a:extLst>
              </a:tr>
              <a:tr h="364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ИНЫЕ  МУНИЦИПАЛЬНЫЕ ПРОГРАММЫ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2075,6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1484,1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2396,7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2351,6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997269"/>
                  </a:ext>
                </a:extLst>
              </a:tr>
              <a:tr h="176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Информационное сообщество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205,7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446,8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462,7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47" marR="484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507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939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6AF29F-E2A5-400F-B357-D3213DA93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900" b="1" dirty="0">
                <a:solidFill>
                  <a:srgbClr val="948A5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МУНИЦИПАЛЬНЫХ ПРОГРАММ БЮДЖЕТА ПОСЕЛЕНИЯ В 2015-2018 ГОДА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27E32A4-492E-4267-AA1B-0342BC6C61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677954"/>
              </p:ext>
            </p:extLst>
          </p:nvPr>
        </p:nvGraphicFramePr>
        <p:xfrm>
          <a:off x="546652" y="2016125"/>
          <a:ext cx="11290851" cy="4126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2596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E27B9-2D88-4704-8953-DCC130868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98783"/>
            <a:ext cx="9603275" cy="1654971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14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ИСПОЛНЕНИЯ УТВЕРЖДЕННОГО ДЛЯ ИСТОМИНСКОГО СЕЛЬСКОГО ПОСЕЛЕНИЯ НОРМАТИВА НА СОДЕРЖАНИЕ ОРГАНОВ МЕСТНОГО САМОУПРАВЛЕНИЯ</a:t>
            </a:r>
            <a:r>
              <a:rPr lang="ru-RU" sz="1400" b="1" i="1" dirty="0">
                <a:solidFill>
                  <a:srgbClr val="5F497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400" b="1" i="1" dirty="0">
                <a:solidFill>
                  <a:srgbClr val="5F497A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Норматив на содержание</a:t>
            </a:r>
            <a:br>
              <a:rPr lang="ru-RU" sz="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органов местного самоуправления в</a:t>
            </a:r>
            <a:br>
              <a:rPr lang="ru-RU" sz="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размере процентов в общей сумме</a:t>
            </a:r>
            <a:br>
              <a:rPr lang="ru-RU" sz="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налоговых и неналоговых доходов,</a:t>
            </a:r>
            <a:br>
              <a:rPr lang="ru-RU" sz="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 на выравнивание</a:t>
            </a:r>
            <a:br>
              <a:rPr lang="ru-RU" sz="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бюджетной обеспеченности</a:t>
            </a:r>
            <a:br>
              <a:rPr lang="ru-RU" sz="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800" b="1" i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бюджета поселени</a:t>
            </a:r>
            <a:r>
              <a:rPr lang="ru-RU" sz="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br>
              <a:rPr lang="ru-RU" sz="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455D309-B999-460C-84B2-E834984727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08629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1846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9F1E7-491A-4862-8628-8A91B6A6C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2">
                    <a:lumMod val="50000"/>
                  </a:schemeClr>
                </a:solidFill>
              </a:rPr>
              <a:t>Динамика удельного веса межбюджетных трансфертов в общем объеме расходов бюджета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41CD3A0-5EE4-4E92-B831-DF7DD429B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954717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382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785B62-4D4D-4FDA-9BE0-FA245E8C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948A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ru-RU" sz="2000" b="1" dirty="0">
                <a:solidFill>
                  <a:srgbClr val="948A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РЕДНЕДУШЕВОЙ БЮДЖЕТНЫЙ ДОХОД  </a:t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948A5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ИСТОМИНСКОГО СЕЛЬСКОГО ПОСЕЛЕНИЯ В 2014-2018 ГОДАХ.</a:t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32762D67-B3A1-4D01-A306-2FADAC5B45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577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25B6E-8B3C-4746-AE2C-BD641F0D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bg2">
                    <a:lumMod val="50000"/>
                  </a:schemeClr>
                </a:solidFill>
              </a:rPr>
              <a:t>СПАСИБО ЗА ВНИМАНИЕ.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74E45F-FAFB-4615-8623-5FCD29B74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0" indent="-342900" algn="ctr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КОНТАКТНАЯ ИНФОРМАЦИЯ </a:t>
            </a:r>
            <a:b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</a:b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АДМИНИСТРАЦИЯ ИСТОМИНСКОГО СЕЛЬСКОГО ПОСЕЛЕНИЯ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346705 Ростовская область, </a:t>
            </a:r>
            <a:r>
              <a:rPr lang="ru-RU" dirty="0" err="1">
                <a:solidFill>
                  <a:srgbClr val="948A54"/>
                </a:solidFill>
                <a:latin typeface="Constantia" panose="02030602050306030303" pitchFamily="18" charset="0"/>
              </a:rPr>
              <a:t>Аксайский</a:t>
            </a: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 район, поселок Дорожный , дом 25»А»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Телефон: приемная (86350) 28-3-31,(86350)28-7-46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en-US" dirty="0">
                <a:solidFill>
                  <a:srgbClr val="948A54"/>
                </a:solidFill>
                <a:latin typeface="Constantia" panose="02030602050306030303" pitchFamily="18" charset="0"/>
              </a:rPr>
              <a:t>E-mail</a:t>
            </a: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:</a:t>
            </a:r>
            <a:r>
              <a:rPr lang="en-US" dirty="0">
                <a:solidFill>
                  <a:srgbClr val="948A54"/>
                </a:solidFill>
                <a:latin typeface="Constantia" panose="02030602050306030303" pitchFamily="18" charset="0"/>
              </a:rPr>
              <a:t>sp02025@donpac.ru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График работы: понедельник – пятница -  8.00 - 17.00 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Перерыв -  12.00 - 13-40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 2" panose="05020102010507070707" pitchFamily="18" charset="2"/>
              <a:buChar char=""/>
              <a:tabLst>
                <a:tab pos="457200" algn="l"/>
              </a:tabLst>
            </a:pPr>
            <a:r>
              <a:rPr lang="ru-RU" dirty="0">
                <a:solidFill>
                  <a:srgbClr val="948A54"/>
                </a:solidFill>
                <a:latin typeface="Constantia" panose="02030602050306030303" pitchFamily="18" charset="0"/>
              </a:rPr>
              <a:t>Приемные дни  вторник и  четверг - 8.00 - 17.00 Перерыв -  12.00 - 13-40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000" dirty="0">
                <a:solidFill>
                  <a:srgbClr val="948A5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897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5DFD0-992F-41EE-B6CD-9E13542B4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chemeClr val="bg2">
                    <a:lumMod val="75000"/>
                  </a:schemeClr>
                </a:solidFill>
              </a:rPr>
              <a:t>Динамика исполнения бюджета Истоминского сельского поселения с 2016 по 2018 годы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7D39C9B8-9ED6-4800-A6A5-9360EA846E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80" y="862184"/>
            <a:ext cx="11697730" cy="435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2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6911A9-D7AD-4C9C-A24D-DA6F696D7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Отчет об исполнении бюджета за 2018 год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D49C24-0D69-4426-A113-43C96252B8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715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0D54EB-8D48-4EFB-A70A-3DE5D928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DFDBD5">
                    <a:lumMod val="50000"/>
                  </a:srgbClr>
                </a:solidFill>
              </a:rPr>
              <a:t>Отчет об исполнении бюджета за 2018 год</a:t>
            </a:r>
            <a:endParaRPr lang="ru-RU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C1FA67B-4FE2-465E-95F4-3C32C553B9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415212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42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72FF2-7656-4639-AD7F-0CB24E7CC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Отчет об исполнении бюджета за 2018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367A7AF-0442-4056-A2E3-268A79228C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65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EFBBB-565B-45F7-B8C4-8B073CD67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DFDBD5">
                    <a:lumMod val="50000"/>
                  </a:srgbClr>
                </a:solidFill>
              </a:rPr>
              <a:t>Отчет об исполнении бюджета за 2018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E9A40B9-62EA-4D31-95E9-8A814F76EA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053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FC7D8-3D77-4B41-A36D-40285EE4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DFDBD5">
                    <a:lumMod val="50000"/>
                  </a:srgbClr>
                </a:solidFill>
              </a:rPr>
              <a:t>Отчет об исполнении бюджета за 2018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3DF5835-B172-4BEA-8AA2-C09009A4BE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1217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683D2-FE79-4539-B13B-AE68FF055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DFDBD5">
                    <a:lumMod val="50000"/>
                  </a:srgbClr>
                </a:solidFill>
              </a:rPr>
              <a:t>Отчет об исполнении бюджета за 2018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4F4D09E-3248-4D4C-BF2D-303A41BDE1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870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92172-9B0A-42DA-AEEE-D5EB8ACDF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DFDBD5">
                    <a:lumMod val="50000"/>
                  </a:srgbClr>
                </a:solidFill>
              </a:rPr>
              <a:t>Отчет об исполнении бюджета за 2018 год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38ABB1B-43D4-4FCA-ACDF-33E54170629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478944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32</TotalTime>
  <Words>752</Words>
  <Application>Microsoft Office PowerPoint</Application>
  <PresentationFormat>Широкоэкранный</PresentationFormat>
  <Paragraphs>335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Gill Sans MT</vt:lpstr>
      <vt:lpstr>Times New Roman</vt:lpstr>
      <vt:lpstr>Wingdings 2</vt:lpstr>
      <vt:lpstr>Галерея</vt:lpstr>
      <vt:lpstr>ОТЧЕТ ОБ ИСПОЛНЕНИИ БЮДЖЕТА ИСТОМИНСКОГО СЕЛЬСКОГО ПОСЕЛЕНИЯ  за 2018 год </vt:lpstr>
      <vt:lpstr>Динамика исполнения бюджета Истоминского сельского поселения с 2016 по 2018 годы</vt:lpstr>
      <vt:lpstr>Отчет об исполнении бюджета за 2018 год</vt:lpstr>
      <vt:lpstr>Отчет об исполнении бюджета за 2018 год</vt:lpstr>
      <vt:lpstr>Отчет об исполнении бюджета за 2018 год</vt:lpstr>
      <vt:lpstr>Отчет об исполнении бюджета за 2018 год</vt:lpstr>
      <vt:lpstr>Отчет об исполнении бюджета за 2018 год</vt:lpstr>
      <vt:lpstr>Отчет об исполнении бюджета за 2018 год</vt:lpstr>
      <vt:lpstr>Отчет об исполнении бюджета за 2018 год</vt:lpstr>
      <vt:lpstr>Отчет об исполнении бюджета за 2018 год</vt:lpstr>
      <vt:lpstr>ДОХОДЫ БЮДЖЕТА ПОСЕЛЕНИЯ В 2015-2018 ГОДА </vt:lpstr>
      <vt:lpstr>РАСХОДЫ БЮДЖЕТА ПОСЕЛЕНИЯ  В 2015-2018 ГОДА </vt:lpstr>
      <vt:lpstr>СТРУКТУРА МУНИЦИПАЛЬНЫХ ПРОГРАММ БЮДЖЕТА ПОСЕЛЕНИЯ В 2015-2018 ГОДА </vt:lpstr>
      <vt:lpstr>РАСХОДЫ МУНИЦИПАЛЬНЫХ ПРОГРАММ БЮДЖЕТА ПОСЕЛЕНИЯ В 2015-2018 ГОДА</vt:lpstr>
      <vt:lpstr>МОНИТОРИНГ ИСПОЛНЕНИЯ УТВЕРЖДЕННОГО ДЛЯ ИСТОМИНСКОГО СЕЛЬСКОГО ПОСЕЛЕНИЯ НОРМАТИВА НА СОДЕРЖАНИЕ ОРГАНОВ МЕСТНОГО САМОУПРАВЛЕНИЯ  Норматив на содержание органов местного самоуправления в размере процентов в общей сумме налоговых и неналоговых доходов, дотации на выравнивание бюджетной обеспеченности бюджета поселения  </vt:lpstr>
      <vt:lpstr>Динамика удельного веса межбюджетных трансфертов в общем объеме расходов бюджета </vt:lpstr>
      <vt:lpstr>CРЕДНЕДУШЕВОЙ БЮДЖЕТНЫЙ ДОХОД   ИСТОМИНСКОГО СЕЛЬСКОГО ПОСЕЛЕНИЯ В 2014-2018 ГОДАХ. </vt:lpstr>
      <vt:lpstr>СПАСИБО ЗА ВНИМАНИЕ.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ИСТОМИНСКОГО СЕЛЬСКОГО ПОСЕЛЕНИЯ  за 2018 год</dc:title>
  <dc:creator>Финансы</dc:creator>
  <cp:lastModifiedBy>Финансы</cp:lastModifiedBy>
  <cp:revision>4</cp:revision>
  <dcterms:created xsi:type="dcterms:W3CDTF">2019-08-12T10:34:37Z</dcterms:created>
  <dcterms:modified xsi:type="dcterms:W3CDTF">2019-08-12T11:07:16Z</dcterms:modified>
</cp:coreProperties>
</file>